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9" r:id="rId2"/>
    <p:sldId id="261" r:id="rId3"/>
    <p:sldId id="262" r:id="rId4"/>
    <p:sldId id="263" r:id="rId5"/>
    <p:sldId id="264" r:id="rId6"/>
    <p:sldId id="265" r:id="rId7"/>
    <p:sldId id="271" r:id="rId8"/>
    <p:sldId id="280" r:id="rId9"/>
    <p:sldId id="267" r:id="rId10"/>
    <p:sldId id="268" r:id="rId11"/>
    <p:sldId id="269" r:id="rId12"/>
    <p:sldId id="270" r:id="rId13"/>
    <p:sldId id="277" r:id="rId14"/>
    <p:sldId id="260" r:id="rId15"/>
    <p:sldId id="27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94660"/>
  </p:normalViewPr>
  <p:slideViewPr>
    <p:cSldViewPr>
      <p:cViewPr varScale="1">
        <p:scale>
          <a:sx n="68" d="100"/>
          <a:sy n="68" d="100"/>
        </p:scale>
        <p:origin x="-138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7-07T21:58:30.933" idx="2">
    <p:pos x="5445" y="2880"/>
    <p:text>Is this really the MAIN feature of DA that you want to highlight here? 
productivity, regulation, governmentality, etc etc etc</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50BBD-9E41-4170-9E2F-C84C444D7FEA}" type="datetimeFigureOut">
              <a:rPr lang="en-GB" smtClean="0"/>
              <a:pPr/>
              <a:t>11/07/2013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0CB2D-C075-41AF-B30C-E56D08EE800C}" type="slidenum">
              <a:rPr lang="en-GB" smtClean="0"/>
              <a:pPr/>
              <a:t>‹#›</a:t>
            </a:fld>
            <a:endParaRPr lang="en-GB"/>
          </a:p>
        </p:txBody>
      </p:sp>
    </p:spTree>
    <p:extLst>
      <p:ext uri="{BB962C8B-B14F-4D97-AF65-F5344CB8AC3E}">
        <p14:creationId xmlns:p14="http://schemas.microsoft.com/office/powerpoint/2010/main" xmlns="" val="2145195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Detail</a:t>
            </a:r>
            <a:r>
              <a:rPr lang="en-GB" baseline="0" dirty="0" smtClean="0"/>
              <a:t> on how found pictures; top ten, other sampling strategy</a:t>
            </a:r>
            <a:r>
              <a:rPr lang="en-GB" baseline="0" dirty="0" smtClean="0"/>
              <a:t>?</a:t>
            </a:r>
            <a:r>
              <a:rPr lang="en-GB" sz="1200" kern="1200" dirty="0" smtClean="0">
                <a:solidFill>
                  <a:schemeClr val="tx1"/>
                </a:solidFill>
                <a:latin typeface="+mn-lt"/>
                <a:ea typeface="+mn-ea"/>
                <a:cs typeface="+mn-cs"/>
              </a:rPr>
              <a:t> Interpellation is a process by which we organize ourselves into the position offered by advertising discourse in the presentation of a particular product.</a:t>
            </a:r>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5</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quote by a father who wrote an article titled ‘Loosing a son to suicide’ for the BBC in June 2013, he discussed the need to ‘act’ and educate to help young men discuss their distress,. Clearly here he is discusses this masculinised view to coping and making sense of emotion. He highlights this ‘stiff upper lip’ mentality as something that has outlived its uses; that once was useful but is now considered deformity. Thus emotions here are presented as something that was initially dispensable if not damaging, whereas now this ‘stiff upper lip’ is seen as creating a blockage, and not allowing the expression of emotions is creating this floodgate, which is damaging. Thus this presents gender as a filter to which emotions are understood and managed.</a:t>
            </a:r>
          </a:p>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ACCORDING to at least one military expert, this is a watershed moment. Following a decision by the US Defence Secretary Leon Panetta, women are to be allowed to assume combat roles in the American army, overturning a 1994 ban. It means that hundreds of thousands of frontline positions and elite commando jobs could be opened up to them.</a:t>
            </a:r>
            <a:r>
              <a:rPr lang="en-GB" dirty="0" smtClean="0"/>
              <a:t> And the question is: will the British armed forces follow the US lead? Significantly, America’s move has already provoked a mixed response.</a:t>
            </a:r>
          </a:p>
          <a:p>
            <a:r>
              <a:rPr lang="en-GB" dirty="0" smtClean="0"/>
              <a:t>One who has spoken out against the decision is Elaine Donnelly from the US </a:t>
            </a:r>
            <a:r>
              <a:rPr lang="en-GB" dirty="0" err="1" smtClean="0"/>
              <a:t>Center</a:t>
            </a:r>
            <a:r>
              <a:rPr lang="en-GB" dirty="0" smtClean="0"/>
              <a:t> for Military Readiness, who called the move “unfortunate” and cited British reviews into the matter.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MoD says that the last time the issue was reviewed was in 2010 when it concluded there would be no change to the existing policy, which is to bar women from close-combat roles on the ground. It insists there are “no plans for a further immediate review”. As it stands around nine per cent of the British armed forces are women. In the Army, 67 per cent of all jobs are open to females, compared with 96 per cent in the RAF and 71 per cent in the Royal Navy. But opportunities are continuing to open up. In 2011 women were allowed to serve on submarines for the first time and have been heavily involved in the wars in Iraq and Afghanistan, serving as pilots, military police and intelligence officers.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ACCORDING to at least one military expert, this is a watershed moment. Following a decision by the US Defence Secretary Leon Panetta, women are to be allowed to assume combat roles in the American army, overturning a 1994 ban. It means that hundreds of thousands of frontline positions and elite commando jobs could be opened up to them.</a:t>
            </a:r>
            <a:r>
              <a:rPr lang="en-GB" dirty="0" smtClean="0"/>
              <a:t> And the question is: will the British armed forces follow the US lead? Significantly, America’s move has already provoked a mixed response.</a:t>
            </a:r>
          </a:p>
          <a:p>
            <a:r>
              <a:rPr lang="en-GB" dirty="0" smtClean="0"/>
              <a:t>One who has spoken out against the decision is Elaine Donnelly from the US </a:t>
            </a:r>
            <a:r>
              <a:rPr lang="en-GB" dirty="0" err="1" smtClean="0"/>
              <a:t>Center</a:t>
            </a:r>
            <a:r>
              <a:rPr lang="en-GB" dirty="0" smtClean="0"/>
              <a:t> for Military Readiness, who called the move “unfortunate” and cited British reviews into the matter.</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MoD says that the last time the issue was reviewed was in 2010 when it concluded there would be no change to the existing policy, which is to bar women from close-combat roles on the ground. It insists there are “no plans for a further immediate review”. As it stands around nine per cent of the British armed forces are women. In the Army, 67 per cent of all jobs are open to females, compared with 96 per cent in the RAF and 71 per cent in the Royal Navy. But opportunities are continuing to open up. In 2011 women were allowed to serve on submarines for the first time and have been heavily involved in the wars in Iraq and Afghanistan, serving as pilots, military police and intelligence officers.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b="1" dirty="0" smtClean="0"/>
          </a:p>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Built into all four images are</a:t>
            </a:r>
            <a:r>
              <a:rPr lang="en-GB" baseline="0" dirty="0" smtClean="0"/>
              <a:t> these suggested attributes o</a:t>
            </a:r>
          </a:p>
        </p:txBody>
      </p:sp>
      <p:sp>
        <p:nvSpPr>
          <p:cNvPr id="4" name="Slide Number Placeholder 3"/>
          <p:cNvSpPr>
            <a:spLocks noGrp="1"/>
          </p:cNvSpPr>
          <p:nvPr>
            <p:ph type="sldNum" sz="quarter" idx="10"/>
          </p:nvPr>
        </p:nvSpPr>
        <p:spPr/>
        <p:txBody>
          <a:bodyPr/>
          <a:lstStyle/>
          <a:p>
            <a:fld id="{43E0CB2D-C075-41AF-B30C-E56D08EE800C}" type="slidenum">
              <a:rPr lang="en-GB" smtClean="0"/>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‘well you do see it all the time, in training you just get pushed, someone gets pushed too far, too much, and they break. You just snap...</a:t>
            </a:r>
          </a:p>
          <a:p>
            <a:r>
              <a:rPr lang="en-GB" dirty="0" smtClean="0"/>
              <a:t>Or they go right fuck you, excuse my language, I’m </a:t>
            </a:r>
            <a:r>
              <a:rPr lang="en-GB" dirty="0" err="1" smtClean="0"/>
              <a:t>gonna</a:t>
            </a:r>
            <a:r>
              <a:rPr lang="en-GB" dirty="0" smtClean="0"/>
              <a:t>, you think you can break me I’m not </a:t>
            </a:r>
            <a:r>
              <a:rPr lang="en-GB" dirty="0" err="1" smtClean="0"/>
              <a:t>gonna</a:t>
            </a:r>
            <a:r>
              <a:rPr lang="en-GB" dirty="0" smtClean="0"/>
              <a:t> break and you just carry on. You just get up. ‘ Marine, Marine (notion of emotion being an obstacle to overcome)</a:t>
            </a:r>
          </a:p>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lack of=femininity</a:t>
            </a:r>
          </a:p>
          <a:p>
            <a:pPr marL="0" marR="0" lvl="2" indent="0" algn="l" defTabSz="914400" rtl="0" eaLnBrk="1" fontAlgn="auto" latinLnBrk="0" hangingPunct="1">
              <a:lnSpc>
                <a:spcPct val="100000"/>
              </a:lnSpc>
              <a:spcBef>
                <a:spcPts val="0"/>
              </a:spcBef>
              <a:spcAft>
                <a:spcPts val="0"/>
              </a:spcAft>
              <a:buClrTx/>
              <a:buSzTx/>
              <a:buFontTx/>
              <a:buNone/>
              <a:tabLst/>
              <a:defRPr/>
            </a:pPr>
            <a:r>
              <a:rPr lang="en-GB" dirty="0" smtClean="0"/>
              <a:t>derogatory comments from instructors: “girls can do better” or “you bunch of girls are always at the back” (Hockey, 1986, in </a:t>
            </a:r>
            <a:r>
              <a:rPr lang="en-GB" dirty="0" err="1" smtClean="0"/>
              <a:t>Higate</a:t>
            </a:r>
            <a:r>
              <a:rPr lang="en-GB" dirty="0" smtClean="0"/>
              <a:t>, 2003, p.17). </a:t>
            </a:r>
          </a:p>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latin typeface="+mn-lt"/>
                <a:ea typeface="+mn-ea"/>
                <a:cs typeface="+mn-cs"/>
              </a:rPr>
              <a:t>Clearly embedded within these advertisements are these messages about being a good and proper recruit, whilst </a:t>
            </a:r>
            <a:r>
              <a:rPr lang="en-GB" sz="1200" kern="1200" baseline="0" dirty="0" err="1" smtClean="0">
                <a:solidFill>
                  <a:schemeClr val="tx1"/>
                </a:solidFill>
                <a:latin typeface="+mn-lt"/>
                <a:ea typeface="+mn-ea"/>
                <a:cs typeface="+mn-cs"/>
              </a:rPr>
              <a:t>implciitly</a:t>
            </a:r>
            <a:r>
              <a:rPr lang="en-GB" sz="1200" kern="1200" baseline="0" dirty="0" smtClean="0">
                <a:solidFill>
                  <a:schemeClr val="tx1"/>
                </a:solidFill>
                <a:latin typeface="+mn-lt"/>
                <a:ea typeface="+mn-ea"/>
                <a:cs typeface="+mn-cs"/>
              </a:rPr>
              <a:t> warning about not measuring up. If you are not good enough, you are feminine. Emotions are something that are </a:t>
            </a:r>
            <a:r>
              <a:rPr lang="en-GB" sz="1200" kern="1200" baseline="0" dirty="0" err="1" smtClean="0">
                <a:solidFill>
                  <a:schemeClr val="tx1"/>
                </a:solidFill>
                <a:latin typeface="+mn-lt"/>
                <a:ea typeface="+mn-ea"/>
                <a:cs typeface="+mn-cs"/>
              </a:rPr>
              <a:t>tactifully</a:t>
            </a:r>
            <a:r>
              <a:rPr lang="en-GB" sz="1200" kern="1200" baseline="0" dirty="0" smtClean="0">
                <a:solidFill>
                  <a:schemeClr val="tx1"/>
                </a:solidFill>
                <a:latin typeface="+mn-lt"/>
                <a:ea typeface="+mn-ea"/>
                <a:cs typeface="+mn-cs"/>
              </a:rPr>
              <a:t> used- being emotional because of physical pain shows commitment, but prolonged emotion, for an </a:t>
            </a:r>
            <a:r>
              <a:rPr lang="en-GB" sz="1200" kern="1200" baseline="0" dirty="0" err="1" smtClean="0">
                <a:solidFill>
                  <a:schemeClr val="tx1"/>
                </a:solidFill>
                <a:latin typeface="+mn-lt"/>
                <a:ea typeface="+mn-ea"/>
                <a:cs typeface="+mn-cs"/>
              </a:rPr>
              <a:t>unmasculine</a:t>
            </a:r>
            <a:r>
              <a:rPr lang="en-GB" sz="1200" kern="1200" baseline="0" dirty="0" smtClean="0">
                <a:solidFill>
                  <a:schemeClr val="tx1"/>
                </a:solidFill>
                <a:latin typeface="+mn-lt"/>
                <a:ea typeface="+mn-ea"/>
                <a:cs typeface="+mn-cs"/>
              </a:rPr>
              <a:t> reason, positions you as not worthy, not good enough, and essentially </a:t>
            </a:r>
            <a:r>
              <a:rPr lang="en-GB" sz="1200" kern="1200" baseline="0" dirty="0" err="1" smtClean="0">
                <a:solidFill>
                  <a:schemeClr val="tx1"/>
                </a:solidFill>
                <a:latin typeface="+mn-lt"/>
                <a:ea typeface="+mn-ea"/>
                <a:cs typeface="+mn-cs"/>
              </a:rPr>
              <a:t>femoinine</a:t>
            </a:r>
            <a:r>
              <a:rPr lang="en-GB" sz="1200" kern="1200" baseline="0" dirty="0" smtClean="0">
                <a:solidFill>
                  <a:schemeClr val="tx1"/>
                </a:solidFill>
                <a:latin typeface="+mn-lt"/>
                <a:ea typeface="+mn-ea"/>
                <a:cs typeface="+mn-cs"/>
              </a:rPr>
              <a:t>. Thus there is this idea that emotion interferes with reason, being emotional is not consistent with being this masculine male, this idea that this ideal is used to prevent being emotional, because it hinders operational effectiveness.</a:t>
            </a: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This quote by a father who wrote an article titled ‘Loosing a son to suicide’ for the BBC in June 2013, he discussed the need to ‘act’ and educate to help young men discuss their distress,. Clearly here he is discusses this masculinised view to coping and making sense of emotion. He highlights this ‘stiff upper lip’ mentality as something that has outlived its uses; that once was useful but is now considered deformity. Thus emotions here are presented as something that was initially dispensable if not damaging, whereas now this ‘stiff upper lip’ is seen as creating a blockage, and not allowing the expression of emotions is creating this floodgate, which is damaging. Thus this presents gender as a filter to which emotions are understood and managed.</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latin typeface="+mn-lt"/>
                <a:ea typeface="+mn-ea"/>
                <a:cs typeface="+mn-cs"/>
              </a:rPr>
              <a:t>Appropriatley</a:t>
            </a:r>
            <a:r>
              <a:rPr lang="en-GB" sz="1200" kern="1200" baseline="0" dirty="0" smtClean="0">
                <a:solidFill>
                  <a:schemeClr val="tx1"/>
                </a:solidFill>
                <a:latin typeface="+mn-lt"/>
                <a:ea typeface="+mn-ea"/>
                <a:cs typeface="+mn-cs"/>
              </a:rPr>
              <a:t> masculine- emotion as purposeful, a barrier to overcome; useful if showing physical pain, shows commitment to the ideal. But if this emotion </a:t>
            </a:r>
            <a:r>
              <a:rPr lang="en-GB" sz="1200" kern="1200" baseline="0" dirty="0" err="1" smtClean="0">
                <a:solidFill>
                  <a:schemeClr val="tx1"/>
                </a:solidFill>
                <a:latin typeface="+mn-lt"/>
                <a:ea typeface="+mn-ea"/>
                <a:cs typeface="+mn-cs"/>
              </a:rPr>
              <a:t>interfers</a:t>
            </a:r>
            <a:r>
              <a:rPr lang="en-GB" sz="1200" kern="1200" baseline="0" dirty="0" smtClean="0">
                <a:solidFill>
                  <a:schemeClr val="tx1"/>
                </a:solidFill>
                <a:latin typeface="+mn-lt"/>
                <a:ea typeface="+mn-ea"/>
                <a:cs typeface="+mn-cs"/>
              </a:rPr>
              <a:t> with your duties, your ability to compete and achieve this military masculine identity- inappropriately feminine.</a:t>
            </a:r>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3E0CB2D-C075-41AF-B30C-E56D08EE800C}" type="slidenum">
              <a:rPr lang="en-GB" smtClean="0"/>
              <a:pPr/>
              <a:t>14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94D6C-4C48-45F3-827E-87CC13FCB526}" type="datetimeFigureOut">
              <a:rPr lang="en-GB" smtClean="0"/>
              <a:pPr/>
              <a:t>11/07/2013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828CB2-EF5E-473B-9310-FB6E9AF0841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94D6C-4C48-45F3-827E-87CC13FCB526}" type="datetimeFigureOut">
              <a:rPr lang="en-GB" smtClean="0"/>
              <a:pPr/>
              <a:t>11/07/2013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28CB2-EF5E-473B-9310-FB6E9AF0841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gov.uk/government/uploads/system/uploads/attachment_data/file/27403/Report_review_excl_woman_combat_pr.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ages.cdn.fotopedia.com/flickr-3268871079-hd.jpg"/>
          <p:cNvPicPr>
            <a:picLocks noChangeAspect="1" noChangeArrowheads="1"/>
          </p:cNvPicPr>
          <p:nvPr/>
        </p:nvPicPr>
        <p:blipFill>
          <a:blip r:embed="rId2"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ctrTitle"/>
          </p:nvPr>
        </p:nvSpPr>
        <p:spPr>
          <a:xfrm>
            <a:off x="179512" y="1268760"/>
            <a:ext cx="8784976" cy="2520281"/>
          </a:xfrm>
          <a:ln w="38100">
            <a:solidFill>
              <a:schemeClr val="tx1"/>
            </a:solidFill>
          </a:ln>
        </p:spPr>
        <p:txBody>
          <a:bodyPr>
            <a:normAutofit fontScale="90000"/>
          </a:bodyPr>
          <a:lstStyle/>
          <a:p>
            <a:r>
              <a:rPr lang="en-GB" b="1" dirty="0" smtClean="0"/>
              <a:t/>
            </a:r>
            <a:br>
              <a:rPr lang="en-GB" b="1" dirty="0" smtClean="0"/>
            </a:br>
            <a:r>
              <a:rPr lang="en-GB" b="1" dirty="0" smtClean="0"/>
              <a:t>Military ‘Manliness’:</a:t>
            </a:r>
            <a:r>
              <a:rPr lang="en-GB" dirty="0" smtClean="0"/>
              <a:t/>
            </a:r>
            <a:br>
              <a:rPr lang="en-GB" dirty="0" smtClean="0"/>
            </a:br>
            <a:r>
              <a:rPr lang="en-GB" dirty="0" smtClean="0"/>
              <a:t> </a:t>
            </a:r>
            <a:r>
              <a:rPr lang="en-GB" sz="3600" dirty="0" smtClean="0"/>
              <a:t>The Construction of Masculinity and Emotional Expression within Ministry of Defence Advertising Campaigns</a:t>
            </a:r>
            <a:br>
              <a:rPr lang="en-GB" sz="3600" dirty="0" smtClean="0"/>
            </a:br>
            <a:endParaRPr lang="en-GB" sz="3600" dirty="0"/>
          </a:p>
        </p:txBody>
      </p:sp>
      <p:sp>
        <p:nvSpPr>
          <p:cNvPr id="3" name="Subtitle 2"/>
          <p:cNvSpPr>
            <a:spLocks noGrp="1"/>
          </p:cNvSpPr>
          <p:nvPr>
            <p:ph type="subTitle" idx="1"/>
          </p:nvPr>
        </p:nvSpPr>
        <p:spPr>
          <a:xfrm>
            <a:off x="1331640" y="4005064"/>
            <a:ext cx="6400800" cy="1752600"/>
          </a:xfrm>
        </p:spPr>
        <p:txBody>
          <a:bodyPr/>
          <a:lstStyle/>
          <a:p>
            <a:r>
              <a:rPr lang="en-GB" b="1" dirty="0" smtClean="0">
                <a:solidFill>
                  <a:srgbClr val="7030A0"/>
                </a:solidFill>
              </a:rPr>
              <a:t>Lauren Ward and Jane Callaghan</a:t>
            </a:r>
          </a:p>
          <a:p>
            <a:r>
              <a:rPr lang="en-GB" b="1" dirty="0" smtClean="0">
                <a:solidFill>
                  <a:srgbClr val="7030A0"/>
                </a:solidFill>
              </a:rPr>
              <a:t>University of Northampton</a:t>
            </a:r>
            <a:endParaRPr lang="en-GB" b="1" dirty="0">
              <a:solidFill>
                <a:srgbClr val="7030A0"/>
              </a:solidFill>
            </a:endParaRPr>
          </a:p>
        </p:txBody>
      </p:sp>
      <p:pic>
        <p:nvPicPr>
          <p:cNvPr id="4" name="Picture 2" descr="http://images.cdn.fotopedia.com/flickr-3268871079-hd.jpg"/>
          <p:cNvPicPr>
            <a:picLocks noChangeAspect="1" noChangeArrowheads="1"/>
          </p:cNvPicPr>
          <p:nvPr/>
        </p:nvPicPr>
        <p:blipFill>
          <a:blip r:embed="rId2" cstate="print">
            <a:clrChange>
              <a:clrFrom>
                <a:srgbClr val="352F1A"/>
              </a:clrFrom>
              <a:clrTo>
                <a:srgbClr val="352F1A">
                  <a:alpha val="0"/>
                </a:srgbClr>
              </a:clrTo>
            </a:clrChange>
            <a:lum bright="70000" contrast="-70000"/>
          </a:blip>
          <a:srcRect/>
          <a:stretch>
            <a:fillRect/>
          </a:stretch>
        </p:blipFill>
        <p:spPr bwMode="auto">
          <a:xfrm>
            <a:off x="17029384" y="20206864"/>
            <a:ext cx="12846395" cy="90734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Analysis: The Royal Marines(2)</a:t>
            </a:r>
            <a:endParaRPr lang="en-GB" dirty="0"/>
          </a:p>
        </p:txBody>
      </p:sp>
      <p:sp>
        <p:nvSpPr>
          <p:cNvPr id="3" name="Content Placeholder 2"/>
          <p:cNvSpPr>
            <a:spLocks noGrp="1"/>
          </p:cNvSpPr>
          <p:nvPr>
            <p:ph idx="1"/>
          </p:nvPr>
        </p:nvSpPr>
        <p:spPr>
          <a:xfrm>
            <a:off x="457200" y="1600200"/>
            <a:ext cx="8229600" cy="5257800"/>
          </a:xfrm>
          <a:ln w="38100">
            <a:solidFill>
              <a:schemeClr val="tx1"/>
            </a:solidFill>
          </a:ln>
        </p:spPr>
        <p:txBody>
          <a:bodyPr>
            <a:normAutofit/>
          </a:bodyPr>
          <a:lstStyle/>
          <a:p>
            <a:pPr>
              <a:buNone/>
            </a:pPr>
            <a:r>
              <a:rPr lang="en-GB" dirty="0" smtClean="0"/>
              <a:t> ‘Its a State of mind’</a:t>
            </a:r>
          </a:p>
          <a:p>
            <a:pPr algn="r">
              <a:buNone/>
            </a:pPr>
            <a:endParaRPr lang="en-GB" dirty="0"/>
          </a:p>
        </p:txBody>
      </p:sp>
      <p:sp>
        <p:nvSpPr>
          <p:cNvPr id="1026" name="Text Box 3"/>
          <p:cNvSpPr txBox="1">
            <a:spLocks noChangeArrowheads="1"/>
          </p:cNvSpPr>
          <p:nvPr/>
        </p:nvSpPr>
        <p:spPr bwMode="auto">
          <a:xfrm>
            <a:off x="323528" y="6093296"/>
            <a:ext cx="5256584"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‘Ten more weeks to go. How long can you hold on?’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0722" name="Picture 2" descr="http://files.coloribus.com/files/adsarchive/part_450/4508005/file/royal-marines-commandos-recruitment-ropes-small-95969.jpg"/>
          <p:cNvPicPr>
            <a:picLocks noChangeAspect="1" noChangeArrowheads="1"/>
          </p:cNvPicPr>
          <p:nvPr/>
        </p:nvPicPr>
        <p:blipFill>
          <a:blip r:embed="rId4" cstate="print"/>
          <a:srcRect/>
          <a:stretch>
            <a:fillRect/>
          </a:stretch>
        </p:blipFill>
        <p:spPr bwMode="auto">
          <a:xfrm>
            <a:off x="0" y="2060848"/>
            <a:ext cx="5715000" cy="3933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5724128" y="1556792"/>
            <a:ext cx="3024336" cy="4708981"/>
          </a:xfrm>
          <a:prstGeom prst="rect">
            <a:avLst/>
          </a:prstGeom>
          <a:noFill/>
        </p:spPr>
        <p:txBody>
          <a:bodyPr wrap="square" rtlCol="0">
            <a:spAutoFit/>
          </a:bodyPr>
          <a:lstStyle/>
          <a:p>
            <a:pPr>
              <a:buFont typeface="Arial" pitchFamily="34" charset="0"/>
              <a:buChar char="•"/>
            </a:pPr>
            <a:r>
              <a:rPr lang="en-GB" sz="2000" dirty="0" smtClean="0"/>
              <a:t>‘Inner voice’ presents several questions to the reader;</a:t>
            </a:r>
          </a:p>
          <a:p>
            <a:pPr marL="457200" indent="-457200">
              <a:buFont typeface="+mj-lt"/>
              <a:buAutoNum type="arabicPeriod"/>
            </a:pPr>
            <a:r>
              <a:rPr lang="en-GB" sz="2000" dirty="0" smtClean="0"/>
              <a:t>Being a </a:t>
            </a:r>
            <a:r>
              <a:rPr lang="en-GB" sz="2000" b="1" dirty="0" smtClean="0">
                <a:solidFill>
                  <a:srgbClr val="7030A0"/>
                </a:solidFill>
              </a:rPr>
              <a:t>marine is an achievement</a:t>
            </a:r>
            <a:r>
              <a:rPr lang="en-GB" sz="2000" dirty="0" smtClean="0"/>
              <a:t>; </a:t>
            </a:r>
            <a:r>
              <a:rPr lang="en-GB" sz="2000" b="1" dirty="0" smtClean="0">
                <a:solidFill>
                  <a:srgbClr val="7030A0"/>
                </a:solidFill>
              </a:rPr>
              <a:t>can </a:t>
            </a:r>
            <a:r>
              <a:rPr lang="en-GB" sz="2000" b="1" i="1" dirty="0" smtClean="0">
                <a:solidFill>
                  <a:srgbClr val="7030A0"/>
                </a:solidFill>
              </a:rPr>
              <a:t>YOU</a:t>
            </a:r>
            <a:r>
              <a:rPr lang="en-GB" sz="2000" b="1" dirty="0" smtClean="0">
                <a:solidFill>
                  <a:srgbClr val="7030A0"/>
                </a:solidFill>
              </a:rPr>
              <a:t> hold on</a:t>
            </a:r>
            <a:r>
              <a:rPr lang="en-GB" sz="2000" dirty="0" smtClean="0"/>
              <a:t>?</a:t>
            </a:r>
          </a:p>
          <a:p>
            <a:pPr marL="457200" indent="-457200">
              <a:buFont typeface="+mj-lt"/>
              <a:buAutoNum type="arabicPeriod"/>
            </a:pPr>
            <a:r>
              <a:rPr lang="en-GB" sz="2000" dirty="0" smtClean="0"/>
              <a:t>Are </a:t>
            </a:r>
            <a:r>
              <a:rPr lang="en-GB" sz="2000" b="1" i="1" dirty="0" smtClean="0">
                <a:solidFill>
                  <a:srgbClr val="7030A0"/>
                </a:solidFill>
              </a:rPr>
              <a:t>YOU</a:t>
            </a:r>
            <a:r>
              <a:rPr lang="en-GB" sz="2000" b="1" dirty="0" smtClean="0">
                <a:solidFill>
                  <a:srgbClr val="7030A0"/>
                </a:solidFill>
              </a:rPr>
              <a:t> good enough to hold on</a:t>
            </a:r>
            <a:r>
              <a:rPr lang="en-GB" sz="2000" dirty="0" smtClean="0"/>
              <a:t>?</a:t>
            </a:r>
          </a:p>
          <a:p>
            <a:pPr marL="457200" indent="-457200">
              <a:buFont typeface="+mj-lt"/>
              <a:buAutoNum type="arabicPeriod"/>
            </a:pPr>
            <a:r>
              <a:rPr lang="en-GB" sz="2000" dirty="0" smtClean="0"/>
              <a:t>Do </a:t>
            </a:r>
            <a:r>
              <a:rPr lang="en-GB" sz="2000" b="1" i="1" dirty="0" smtClean="0">
                <a:solidFill>
                  <a:srgbClr val="7030A0"/>
                </a:solidFill>
              </a:rPr>
              <a:t>YOU</a:t>
            </a:r>
            <a:r>
              <a:rPr lang="en-GB" sz="2000" b="1" dirty="0" smtClean="0">
                <a:solidFill>
                  <a:srgbClr val="7030A0"/>
                </a:solidFill>
              </a:rPr>
              <a:t> want to find out</a:t>
            </a:r>
            <a:r>
              <a:rPr lang="en-GB" sz="2000" dirty="0" smtClean="0"/>
              <a:t>?</a:t>
            </a:r>
          </a:p>
          <a:p>
            <a:pPr marL="457200" indent="-457200">
              <a:buFont typeface="+mj-lt"/>
              <a:buAutoNum type="arabicPeriod"/>
            </a:pPr>
            <a:endParaRPr lang="en-GB" sz="2000" dirty="0" smtClean="0"/>
          </a:p>
          <a:p>
            <a:pPr marL="457200" indent="-457200">
              <a:buFont typeface="Arial" pitchFamily="34" charset="0"/>
              <a:buChar char="•"/>
            </a:pPr>
            <a:r>
              <a:rPr lang="en-GB" sz="2000" dirty="0" err="1" smtClean="0"/>
              <a:t>Interpellates</a:t>
            </a:r>
            <a:r>
              <a:rPr lang="en-GB" sz="2000" dirty="0" smtClean="0"/>
              <a:t> reader as a subject; </a:t>
            </a:r>
            <a:r>
              <a:rPr lang="en-GB" sz="2000" i="1" u="sng" dirty="0" smtClean="0"/>
              <a:t>telling</a:t>
            </a:r>
            <a:r>
              <a:rPr lang="en-GB" sz="2000" dirty="0" smtClean="0"/>
              <a:t> </a:t>
            </a:r>
            <a:r>
              <a:rPr lang="en-GB" sz="2000" i="1" dirty="0" smtClean="0"/>
              <a:t>you</a:t>
            </a:r>
            <a:r>
              <a:rPr lang="en-GB" sz="2000" dirty="0" smtClean="0"/>
              <a:t> what </a:t>
            </a:r>
            <a:r>
              <a:rPr lang="en-GB" sz="2000" i="1" dirty="0" smtClean="0"/>
              <a:t>you </a:t>
            </a:r>
            <a:r>
              <a:rPr lang="en-GB" sz="2000" dirty="0" smtClean="0"/>
              <a:t>want</a:t>
            </a:r>
          </a:p>
          <a:p>
            <a:pPr marL="457200" indent="-457200">
              <a:buFont typeface="+mj-lt"/>
              <a:buAutoNum type="arabicPeriod"/>
            </a:pPr>
            <a:endParaRPr lang="en-GB" sz="2000" dirty="0"/>
          </a:p>
        </p:txBody>
      </p:sp>
      <p:sp>
        <p:nvSpPr>
          <p:cNvPr id="10" name="Oval 9"/>
          <p:cNvSpPr/>
          <p:nvPr/>
        </p:nvSpPr>
        <p:spPr>
          <a:xfrm>
            <a:off x="4355976" y="6021288"/>
            <a:ext cx="576064"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Analysis: The Royal Marines(3)</a:t>
            </a:r>
            <a:endParaRPr lang="en-GB" dirty="0"/>
          </a:p>
        </p:txBody>
      </p:sp>
      <p:sp>
        <p:nvSpPr>
          <p:cNvPr id="3" name="Content Placeholder 2"/>
          <p:cNvSpPr>
            <a:spLocks noGrp="1"/>
          </p:cNvSpPr>
          <p:nvPr>
            <p:ph idx="1"/>
          </p:nvPr>
        </p:nvSpPr>
        <p:spPr>
          <a:xfrm>
            <a:off x="457200" y="1600200"/>
            <a:ext cx="8229600" cy="5257800"/>
          </a:xfrm>
          <a:ln w="38100">
            <a:solidFill>
              <a:schemeClr val="tx1"/>
            </a:solidFill>
          </a:ln>
        </p:spPr>
        <p:txBody>
          <a:bodyPr>
            <a:normAutofit/>
          </a:bodyPr>
          <a:lstStyle/>
          <a:p>
            <a:pPr>
              <a:buNone/>
            </a:pPr>
            <a:r>
              <a:rPr lang="en-GB" dirty="0" smtClean="0"/>
              <a:t> ‘Its a State of mind’</a:t>
            </a:r>
          </a:p>
          <a:p>
            <a:pPr algn="r">
              <a:buNone/>
            </a:pPr>
            <a:endParaRPr lang="en-GB" dirty="0"/>
          </a:p>
        </p:txBody>
      </p:sp>
      <p:pic>
        <p:nvPicPr>
          <p:cNvPr id="28676" name="Picture 4" descr="http://files.coloribus.com/files/adsarchive/part_450/4508205/file/royal-marines-commandos-recruitment-pain-small-81006.jpg"/>
          <p:cNvPicPr>
            <a:picLocks noChangeAspect="1" noChangeArrowheads="1"/>
          </p:cNvPicPr>
          <p:nvPr/>
        </p:nvPicPr>
        <p:blipFill>
          <a:blip r:embed="rId4" cstate="print"/>
          <a:srcRect/>
          <a:stretch>
            <a:fillRect/>
          </a:stretch>
        </p:blipFill>
        <p:spPr bwMode="auto">
          <a:xfrm>
            <a:off x="179512" y="2132856"/>
            <a:ext cx="5715000" cy="3933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1" name="Rectangle 1"/>
          <p:cNvSpPr>
            <a:spLocks noChangeArrowheads="1"/>
          </p:cNvSpPr>
          <p:nvPr/>
        </p:nvSpPr>
        <p:spPr bwMode="auto">
          <a:xfrm>
            <a:off x="971600" y="6150114"/>
            <a:ext cx="3931654"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ea typeface="Calibri" pitchFamily="34" charset="0"/>
                <a:cs typeface="Times New Roman" pitchFamily="18" charset="0"/>
              </a:rPr>
              <a:t>You’ve never known so much pain.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ea typeface="Calibri" pitchFamily="34" charset="0"/>
                <a:cs typeface="Times New Roman" pitchFamily="18" charset="0"/>
              </a:rPr>
              <a:t>Want to know more?</a:t>
            </a:r>
            <a:endParaRPr kumimoji="0" lang="en-GB" sz="2000" b="1" i="0" u="none" strike="noStrike" cap="none" normalizeH="0" baseline="0" dirty="0" smtClean="0">
              <a:ln>
                <a:noFill/>
              </a:ln>
              <a:solidFill>
                <a:schemeClr val="tx1"/>
              </a:solidFill>
              <a:effectLst/>
              <a:cs typeface="Arial" pitchFamily="34" charset="0"/>
            </a:endParaRPr>
          </a:p>
        </p:txBody>
      </p:sp>
      <p:sp>
        <p:nvSpPr>
          <p:cNvPr id="16" name="Rectangle 15"/>
          <p:cNvSpPr/>
          <p:nvPr/>
        </p:nvSpPr>
        <p:spPr>
          <a:xfrm>
            <a:off x="5940152" y="1628800"/>
            <a:ext cx="2952328" cy="5078313"/>
          </a:xfrm>
          <a:prstGeom prst="rect">
            <a:avLst/>
          </a:prstGeom>
          <a:solidFill>
            <a:schemeClr val="accent2">
              <a:lumMod val="20000"/>
              <a:lumOff val="80000"/>
            </a:schemeClr>
          </a:solidFill>
          <a:ln w="38100">
            <a:solidFill>
              <a:schemeClr val="tx1"/>
            </a:solidFill>
          </a:ln>
        </p:spPr>
        <p:txBody>
          <a:bodyPr wrap="square">
            <a:spAutoFit/>
          </a:bodyPr>
          <a:lstStyle/>
          <a:p>
            <a:pPr algn="ctr"/>
            <a:r>
              <a:rPr lang="en-GB" i="1" dirty="0" smtClean="0"/>
              <a:t>M: ‘I mean </a:t>
            </a:r>
            <a:r>
              <a:rPr lang="en-GB" b="1" i="1" dirty="0" smtClean="0">
                <a:solidFill>
                  <a:srgbClr val="7030A0"/>
                </a:solidFill>
              </a:rPr>
              <a:t>anyone else would have keeled over </a:t>
            </a:r>
            <a:r>
              <a:rPr lang="en-GB" i="1" dirty="0" smtClean="0"/>
              <a:t>but I ran (Takes a deep outward breath and pauses for a moment), nearly sixty miles in 72 hours with blood poisoning which, I mean septicaemia is dangerous it would </a:t>
            </a:r>
            <a:r>
              <a:rPr lang="en-GB" i="1" dirty="0" err="1" smtClean="0"/>
              <a:t>fuckin</a:t>
            </a:r>
            <a:r>
              <a:rPr lang="en-GB" i="1" dirty="0" smtClean="0"/>
              <a:t>’ kill </a:t>
            </a:r>
            <a:r>
              <a:rPr lang="en-GB" i="1" dirty="0" err="1" smtClean="0"/>
              <a:t>ya</a:t>
            </a:r>
            <a:r>
              <a:rPr lang="en-GB" i="1" dirty="0" smtClean="0"/>
              <a:t>. … ‘ And I ran nearly sixty miles with it. That’s, that’s not, and </a:t>
            </a:r>
            <a:r>
              <a:rPr lang="en-GB" b="1" i="1" dirty="0" smtClean="0">
                <a:solidFill>
                  <a:srgbClr val="7030A0"/>
                </a:solidFill>
              </a:rPr>
              <a:t>well yeah I was fit, but that was all in the head, </a:t>
            </a:r>
            <a:r>
              <a:rPr lang="en-GB" i="1" dirty="0" smtClean="0"/>
              <a:t>that was </a:t>
            </a:r>
            <a:r>
              <a:rPr lang="en-GB" b="1" i="1" dirty="0" smtClean="0">
                <a:solidFill>
                  <a:srgbClr val="7030A0"/>
                </a:solidFill>
              </a:rPr>
              <a:t>me mentally going nah there’s nothing wrong </a:t>
            </a:r>
            <a:r>
              <a:rPr lang="en-GB" i="1" dirty="0" smtClean="0"/>
              <a:t>with you but your fucked. So that’s the kind of </a:t>
            </a:r>
            <a:r>
              <a:rPr lang="en-GB" i="1" dirty="0" err="1" smtClean="0"/>
              <a:t>erm</a:t>
            </a:r>
            <a:r>
              <a:rPr lang="en-GB" i="1" dirty="0" smtClean="0"/>
              <a:t>, the </a:t>
            </a:r>
            <a:r>
              <a:rPr lang="en-GB" b="1" i="1" dirty="0" smtClean="0">
                <a:solidFill>
                  <a:srgbClr val="7030A0"/>
                </a:solidFill>
              </a:rPr>
              <a:t>mental determination that we have.’</a:t>
            </a:r>
          </a:p>
        </p:txBody>
      </p:sp>
      <p:sp>
        <p:nvSpPr>
          <p:cNvPr id="8" name="Oval 7"/>
          <p:cNvSpPr/>
          <p:nvPr/>
        </p:nvSpPr>
        <p:spPr>
          <a:xfrm>
            <a:off x="971600" y="6165304"/>
            <a:ext cx="864096"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Analysis: The Royal Marines(3)</a:t>
            </a:r>
            <a:endParaRPr lang="en-GB" dirty="0"/>
          </a:p>
        </p:txBody>
      </p:sp>
      <p:sp>
        <p:nvSpPr>
          <p:cNvPr id="3" name="Content Placeholder 2"/>
          <p:cNvSpPr>
            <a:spLocks noGrp="1"/>
          </p:cNvSpPr>
          <p:nvPr>
            <p:ph idx="1"/>
          </p:nvPr>
        </p:nvSpPr>
        <p:spPr>
          <a:xfrm>
            <a:off x="539552" y="1600200"/>
            <a:ext cx="8229600" cy="5257800"/>
          </a:xfrm>
          <a:ln w="38100">
            <a:solidFill>
              <a:schemeClr val="tx1"/>
            </a:solidFill>
          </a:ln>
        </p:spPr>
        <p:txBody>
          <a:bodyPr>
            <a:normAutofit/>
          </a:bodyPr>
          <a:lstStyle/>
          <a:p>
            <a:pPr>
              <a:buNone/>
            </a:pPr>
            <a:r>
              <a:rPr lang="en-GB" dirty="0" smtClean="0"/>
              <a:t> ‘Its a State of Mind’</a:t>
            </a:r>
          </a:p>
          <a:p>
            <a:pPr algn="r">
              <a:buNone/>
            </a:pPr>
            <a:endParaRPr lang="en-GB" dirty="0"/>
          </a:p>
        </p:txBody>
      </p:sp>
      <p:sp>
        <p:nvSpPr>
          <p:cNvPr id="1026" name="Text Box 3"/>
          <p:cNvSpPr txBox="1">
            <a:spLocks noChangeArrowheads="1"/>
          </p:cNvSpPr>
          <p:nvPr/>
        </p:nvSpPr>
        <p:spPr bwMode="auto">
          <a:xfrm>
            <a:off x="251520" y="6093296"/>
            <a:ext cx="5256584"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effectLst/>
                <a:latin typeface="Calibri" pitchFamily="34" charset="0"/>
                <a:cs typeface="Arial" pitchFamily="34" charset="0"/>
              </a:rPr>
              <a:t>‘You have just hit your wall. Get over it.’</a:t>
            </a:r>
            <a:endParaRPr kumimoji="0" lang="en-US" sz="2000" b="1" i="0" u="none" strike="noStrike" cap="none" normalizeH="0" baseline="0" dirty="0" smtClean="0">
              <a:ln>
                <a:noFill/>
              </a:ln>
              <a:effectLst/>
              <a:latin typeface="Arial" pitchFamily="34" charset="0"/>
              <a:cs typeface="Arial" pitchFamily="34" charset="0"/>
            </a:endParaRPr>
          </a:p>
        </p:txBody>
      </p:sp>
      <p:pic>
        <p:nvPicPr>
          <p:cNvPr id="28674" name="Picture 2" descr="http://files.coloribus.com/files/adsarchive/part_450/4507905/file/royal-marines-commandos-recruitment-wall-small-70337.jpg"/>
          <p:cNvPicPr>
            <a:picLocks noChangeAspect="1" noChangeArrowheads="1"/>
          </p:cNvPicPr>
          <p:nvPr/>
        </p:nvPicPr>
        <p:blipFill>
          <a:blip r:embed="rId4" cstate="print"/>
          <a:srcRect/>
          <a:stretch>
            <a:fillRect/>
          </a:stretch>
        </p:blipFill>
        <p:spPr bwMode="auto">
          <a:xfrm>
            <a:off x="0" y="2132856"/>
            <a:ext cx="5715000" cy="394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5868144" y="2492896"/>
            <a:ext cx="2736304" cy="2308324"/>
          </a:xfrm>
          <a:prstGeom prst="rect">
            <a:avLst/>
          </a:prstGeom>
          <a:solidFill>
            <a:schemeClr val="accent2">
              <a:lumMod val="20000"/>
              <a:lumOff val="80000"/>
            </a:schemeClr>
          </a:solidFill>
          <a:ln w="38100">
            <a:solidFill>
              <a:schemeClr val="tx1"/>
            </a:solidFill>
          </a:ln>
        </p:spPr>
        <p:txBody>
          <a:bodyPr wrap="square">
            <a:spAutoFit/>
          </a:bodyPr>
          <a:lstStyle/>
          <a:p>
            <a:pPr algn="ctr"/>
            <a:r>
              <a:rPr lang="en-GB" i="1" dirty="0" smtClean="0"/>
              <a:t>P: ‘If you’re at work doing what your meant to be doing and you stop to have a cry your seen as letting the side down, so you create a weakness in that group that is not necessarily necessary.’</a:t>
            </a:r>
          </a:p>
        </p:txBody>
      </p:sp>
      <p:sp>
        <p:nvSpPr>
          <p:cNvPr id="13" name="TextBox 12"/>
          <p:cNvSpPr txBox="1"/>
          <p:nvPr/>
        </p:nvSpPr>
        <p:spPr>
          <a:xfrm>
            <a:off x="5868144" y="1628800"/>
            <a:ext cx="2736304" cy="1938992"/>
          </a:xfrm>
          <a:prstGeom prst="rect">
            <a:avLst/>
          </a:prstGeom>
          <a:noFill/>
        </p:spPr>
        <p:txBody>
          <a:bodyPr wrap="square" rtlCol="0">
            <a:spAutoFit/>
          </a:bodyPr>
          <a:lstStyle/>
          <a:p>
            <a:pPr>
              <a:buFont typeface="Arial" pitchFamily="34" charset="0"/>
              <a:buChar char="•"/>
            </a:pPr>
            <a:r>
              <a:rPr lang="en-GB" sz="2000" b="1" dirty="0" smtClean="0">
                <a:solidFill>
                  <a:srgbClr val="7030A0"/>
                </a:solidFill>
              </a:rPr>
              <a:t>Emotions as:</a:t>
            </a:r>
          </a:p>
          <a:p>
            <a:pPr marL="457200" indent="-457200">
              <a:buFont typeface="+mj-lt"/>
              <a:buAutoNum type="arabicPeriod"/>
            </a:pPr>
            <a:r>
              <a:rPr lang="en-GB" sz="2000" b="1" dirty="0" smtClean="0">
                <a:solidFill>
                  <a:srgbClr val="7030A0"/>
                </a:solidFill>
              </a:rPr>
              <a:t> </a:t>
            </a:r>
            <a:r>
              <a:rPr lang="en-GB" sz="2000" dirty="0" smtClean="0"/>
              <a:t>concrete, visible, </a:t>
            </a:r>
            <a:r>
              <a:rPr lang="en-GB" sz="2000" b="1" i="1" u="sng" dirty="0" smtClean="0">
                <a:solidFill>
                  <a:srgbClr val="7030A0"/>
                </a:solidFill>
              </a:rPr>
              <a:t>SEEN</a:t>
            </a:r>
          </a:p>
          <a:p>
            <a:pPr marL="457200" indent="-457200">
              <a:buFont typeface="+mj-lt"/>
              <a:buAutoNum type="arabicPeriod"/>
            </a:pPr>
            <a:r>
              <a:rPr lang="en-GB" sz="2000" b="1" u="sng" dirty="0" smtClean="0">
                <a:solidFill>
                  <a:srgbClr val="7030A0"/>
                </a:solidFill>
              </a:rPr>
              <a:t>As a barrier</a:t>
            </a:r>
            <a:endParaRPr lang="en-GB" sz="2000" dirty="0" smtClean="0">
              <a:solidFill>
                <a:srgbClr val="7030A0"/>
              </a:solidFill>
            </a:endParaRPr>
          </a:p>
          <a:p>
            <a:pPr marL="457200" indent="-457200">
              <a:buFont typeface="+mj-lt"/>
              <a:buAutoNum type="arabicPeriod"/>
            </a:pPr>
            <a:r>
              <a:rPr lang="en-GB" sz="2000" b="1" u="sng" dirty="0" smtClean="0">
                <a:solidFill>
                  <a:srgbClr val="7030A0"/>
                </a:solidFill>
              </a:rPr>
              <a:t>A challenge; </a:t>
            </a:r>
            <a:r>
              <a:rPr lang="en-GB" sz="2000" dirty="0" smtClean="0"/>
              <a:t>‘get over it.’</a:t>
            </a:r>
          </a:p>
        </p:txBody>
      </p:sp>
      <p:sp>
        <p:nvSpPr>
          <p:cNvPr id="14" name="TextBox 13"/>
          <p:cNvSpPr txBox="1"/>
          <p:nvPr/>
        </p:nvSpPr>
        <p:spPr>
          <a:xfrm>
            <a:off x="5868144" y="1772816"/>
            <a:ext cx="2592288" cy="400110"/>
          </a:xfrm>
          <a:prstGeom prst="rect">
            <a:avLst/>
          </a:prstGeom>
          <a:noFill/>
        </p:spPr>
        <p:txBody>
          <a:bodyPr wrap="square" rtlCol="0">
            <a:spAutoFit/>
          </a:bodyPr>
          <a:lstStyle/>
          <a:p>
            <a:r>
              <a:rPr lang="en-GB" sz="2000" b="1" dirty="0" smtClean="0">
                <a:solidFill>
                  <a:srgbClr val="7030A0"/>
                </a:solidFill>
              </a:rPr>
              <a:t>...and if you cant?</a:t>
            </a:r>
            <a:endParaRPr lang="en-GB" sz="2000" b="1" dirty="0">
              <a:solidFill>
                <a:srgbClr val="7030A0"/>
              </a:solidFill>
            </a:endParaRPr>
          </a:p>
        </p:txBody>
      </p:sp>
      <p:sp>
        <p:nvSpPr>
          <p:cNvPr id="17" name="TextBox 16"/>
          <p:cNvSpPr txBox="1"/>
          <p:nvPr/>
        </p:nvSpPr>
        <p:spPr>
          <a:xfrm>
            <a:off x="5724128" y="4919008"/>
            <a:ext cx="3419872" cy="1938992"/>
          </a:xfrm>
          <a:prstGeom prst="rect">
            <a:avLst/>
          </a:prstGeom>
          <a:noFill/>
        </p:spPr>
        <p:txBody>
          <a:bodyPr wrap="square" rtlCol="0">
            <a:spAutoFit/>
          </a:bodyPr>
          <a:lstStyle/>
          <a:p>
            <a:r>
              <a:rPr lang="en-GB" sz="2000" b="1" dirty="0" smtClean="0">
                <a:solidFill>
                  <a:srgbClr val="7030A0"/>
                </a:solidFill>
              </a:rPr>
              <a:t>REAL men do not show feminine emotions </a:t>
            </a:r>
            <a:r>
              <a:rPr lang="en-GB" sz="2000" dirty="0" smtClean="0"/>
              <a:t>(Connell, 2005).</a:t>
            </a:r>
          </a:p>
          <a:p>
            <a:r>
              <a:rPr lang="en-GB" sz="2000" b="1" dirty="0" smtClean="0">
                <a:solidFill>
                  <a:srgbClr val="7030A0"/>
                </a:solidFill>
              </a:rPr>
              <a:t>Emotions= challenge to overcome, used to </a:t>
            </a:r>
            <a:r>
              <a:rPr lang="en-GB" sz="2000" b="1" i="1" dirty="0" smtClean="0">
                <a:solidFill>
                  <a:srgbClr val="7030A0"/>
                </a:solidFill>
              </a:rPr>
              <a:t>prove</a:t>
            </a:r>
            <a:r>
              <a:rPr lang="en-GB" sz="2000" b="1" dirty="0" smtClean="0">
                <a:solidFill>
                  <a:srgbClr val="7030A0"/>
                </a:solidFill>
              </a:rPr>
              <a:t> commitment</a:t>
            </a:r>
            <a:endParaRPr lang="en-GB" sz="2000" b="1" dirty="0">
              <a:solidFill>
                <a:srgbClr val="7030A0"/>
              </a:solidFill>
            </a:endParaRPr>
          </a:p>
        </p:txBody>
      </p:sp>
      <p:sp>
        <p:nvSpPr>
          <p:cNvPr id="11" name="Oval 10"/>
          <p:cNvSpPr/>
          <p:nvPr/>
        </p:nvSpPr>
        <p:spPr>
          <a:xfrm>
            <a:off x="755576" y="6093296"/>
            <a:ext cx="576064"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3" grpId="1"/>
      <p:bldP spid="14"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Discussion</a:t>
            </a:r>
            <a:endParaRPr lang="en-GB" dirty="0"/>
          </a:p>
        </p:txBody>
      </p:sp>
      <p:sp>
        <p:nvSpPr>
          <p:cNvPr id="3" name="Content Placeholder 2"/>
          <p:cNvSpPr>
            <a:spLocks noGrp="1"/>
          </p:cNvSpPr>
          <p:nvPr>
            <p:ph idx="1"/>
          </p:nvPr>
        </p:nvSpPr>
        <p:spPr>
          <a:xfrm>
            <a:off x="457200" y="1600200"/>
            <a:ext cx="8229600" cy="5257800"/>
          </a:xfrm>
          <a:ln w="38100">
            <a:solidFill>
              <a:schemeClr val="tx1"/>
            </a:solidFill>
          </a:ln>
        </p:spPr>
        <p:txBody>
          <a:bodyPr>
            <a:normAutofit lnSpcReduction="10000"/>
          </a:bodyPr>
          <a:lstStyle/>
          <a:p>
            <a:pPr marL="457200" indent="-457200">
              <a:buFont typeface="+mj-lt"/>
              <a:buAutoNum type="arabicPeriod"/>
            </a:pPr>
            <a:r>
              <a:rPr lang="en-GB" sz="2500" b="1" dirty="0" smtClean="0">
                <a:solidFill>
                  <a:srgbClr val="7030A0"/>
                </a:solidFill>
              </a:rPr>
              <a:t>Concretisation of emotion</a:t>
            </a:r>
            <a:r>
              <a:rPr lang="en-GB" sz="2500" dirty="0" smtClean="0"/>
              <a:t>; feeling as something that is concrete, ‘etched’ on someone's face.</a:t>
            </a:r>
          </a:p>
          <a:p>
            <a:pPr marL="457200" indent="-457200">
              <a:buFont typeface="+mj-lt"/>
              <a:buAutoNum type="arabicPeriod"/>
            </a:pPr>
            <a:r>
              <a:rPr lang="en-GB" sz="2500" b="1" dirty="0" smtClean="0">
                <a:solidFill>
                  <a:srgbClr val="7030A0"/>
                </a:solidFill>
              </a:rPr>
              <a:t>Being a ‘Good’ and ‘Proper’ Marine</a:t>
            </a:r>
            <a:r>
              <a:rPr lang="en-GB" sz="2500" dirty="0" smtClean="0"/>
              <a:t>; Selling an identity, a lifestyle (e.g. ‘Its a State of Mind’).</a:t>
            </a:r>
          </a:p>
          <a:p>
            <a:pPr marL="457200" indent="-457200">
              <a:buFont typeface="+mj-lt"/>
              <a:buAutoNum type="arabicPeriod"/>
            </a:pPr>
            <a:r>
              <a:rPr lang="en-GB" sz="2500" b="1" dirty="0" smtClean="0">
                <a:solidFill>
                  <a:srgbClr val="7030A0"/>
                </a:solidFill>
              </a:rPr>
              <a:t>Implications for understanding emotion? </a:t>
            </a:r>
          </a:p>
          <a:p>
            <a:pPr marL="457200" indent="-457200"/>
            <a:r>
              <a:rPr lang="en-GB" sz="2500" b="1" dirty="0" smtClean="0">
                <a:solidFill>
                  <a:srgbClr val="7030A0"/>
                </a:solidFill>
              </a:rPr>
              <a:t>Emotion as a barrier to overcome</a:t>
            </a:r>
            <a:r>
              <a:rPr lang="en-GB" sz="2500" dirty="0" smtClean="0"/>
              <a:t>; there are no ‘limits’ for the ‘good’ marine.</a:t>
            </a:r>
          </a:p>
          <a:p>
            <a:pPr marL="457200" indent="-457200"/>
            <a:endParaRPr lang="en-GB" sz="2500" dirty="0" smtClean="0"/>
          </a:p>
          <a:p>
            <a:pPr marL="457200" indent="-457200"/>
            <a:endParaRPr lang="en-GB" sz="2500" dirty="0" smtClean="0"/>
          </a:p>
          <a:p>
            <a:pPr marL="457200" indent="-457200"/>
            <a:endParaRPr lang="en-GB" sz="2500" dirty="0" smtClean="0"/>
          </a:p>
          <a:p>
            <a:pPr marL="457200" indent="-457200"/>
            <a:r>
              <a:rPr lang="en-GB" sz="2500" b="1" i="1" u="sng" dirty="0" smtClean="0">
                <a:solidFill>
                  <a:srgbClr val="7030A0"/>
                </a:solidFill>
              </a:rPr>
              <a:t>A degree </a:t>
            </a:r>
            <a:r>
              <a:rPr lang="en-GB" sz="2500" b="1" dirty="0" smtClean="0">
                <a:solidFill>
                  <a:srgbClr val="7030A0"/>
                </a:solidFill>
              </a:rPr>
              <a:t>of </a:t>
            </a:r>
            <a:r>
              <a:rPr lang="en-GB" sz="2500" b="1" u="sng" dirty="0" smtClean="0">
                <a:solidFill>
                  <a:srgbClr val="7030A0"/>
                </a:solidFill>
              </a:rPr>
              <a:t>masculine </a:t>
            </a:r>
            <a:r>
              <a:rPr lang="en-GB" sz="2500" b="1" dirty="0" smtClean="0">
                <a:solidFill>
                  <a:srgbClr val="7030A0"/>
                </a:solidFill>
              </a:rPr>
              <a:t>emotional expression as showing commitment to the ideology</a:t>
            </a:r>
            <a:r>
              <a:rPr lang="en-GB" sz="2500" dirty="0" smtClean="0"/>
              <a:t>. Too much? Burdensome and thus feminine.</a:t>
            </a:r>
          </a:p>
        </p:txBody>
      </p:sp>
      <p:sp>
        <p:nvSpPr>
          <p:cNvPr id="7" name="Rectangle 6"/>
          <p:cNvSpPr/>
          <p:nvPr/>
        </p:nvSpPr>
        <p:spPr>
          <a:xfrm>
            <a:off x="467544" y="4293096"/>
            <a:ext cx="8388424" cy="1200329"/>
          </a:xfrm>
          <a:prstGeom prst="rect">
            <a:avLst/>
          </a:prstGeom>
          <a:solidFill>
            <a:schemeClr val="accent2">
              <a:lumMod val="20000"/>
              <a:lumOff val="80000"/>
            </a:schemeClr>
          </a:solidFill>
          <a:ln w="38100">
            <a:solidFill>
              <a:schemeClr val="tx1"/>
            </a:solidFill>
          </a:ln>
        </p:spPr>
        <p:txBody>
          <a:bodyPr wrap="square">
            <a:spAutoFit/>
          </a:bodyPr>
          <a:lstStyle/>
          <a:p>
            <a:pPr algn="ctr"/>
            <a:r>
              <a:rPr lang="en-GB" dirty="0" smtClean="0"/>
              <a:t>‘well you do see it all the time, in training you </a:t>
            </a:r>
            <a:r>
              <a:rPr lang="en-GB" b="1" dirty="0" smtClean="0">
                <a:solidFill>
                  <a:srgbClr val="7030A0"/>
                </a:solidFill>
              </a:rPr>
              <a:t>just get pushed, someone gets pushed too far, too much, and they break. </a:t>
            </a:r>
            <a:r>
              <a:rPr lang="en-GB" dirty="0" smtClean="0"/>
              <a:t>You just snap...</a:t>
            </a:r>
          </a:p>
          <a:p>
            <a:pPr algn="ctr"/>
            <a:r>
              <a:rPr lang="en-GB" b="1" u="sng" dirty="0" smtClean="0">
                <a:solidFill>
                  <a:srgbClr val="7030A0"/>
                </a:solidFill>
              </a:rPr>
              <a:t>Or</a:t>
            </a:r>
            <a:r>
              <a:rPr lang="en-GB" dirty="0" smtClean="0"/>
              <a:t> they </a:t>
            </a:r>
            <a:r>
              <a:rPr lang="en-GB" b="1" dirty="0" smtClean="0">
                <a:solidFill>
                  <a:srgbClr val="7030A0"/>
                </a:solidFill>
              </a:rPr>
              <a:t>go right fuck you, excuse my language, I’m </a:t>
            </a:r>
            <a:r>
              <a:rPr lang="en-GB" b="1" dirty="0" err="1" smtClean="0">
                <a:solidFill>
                  <a:srgbClr val="7030A0"/>
                </a:solidFill>
              </a:rPr>
              <a:t>gonna</a:t>
            </a:r>
            <a:r>
              <a:rPr lang="en-GB" b="1" dirty="0" smtClean="0">
                <a:solidFill>
                  <a:srgbClr val="7030A0"/>
                </a:solidFill>
              </a:rPr>
              <a:t>, you think you can break me I’m not </a:t>
            </a:r>
            <a:r>
              <a:rPr lang="en-GB" b="1" dirty="0" err="1" smtClean="0">
                <a:solidFill>
                  <a:srgbClr val="7030A0"/>
                </a:solidFill>
              </a:rPr>
              <a:t>gonna</a:t>
            </a:r>
            <a:r>
              <a:rPr lang="en-GB" b="1" dirty="0" smtClean="0">
                <a:solidFill>
                  <a:srgbClr val="7030A0"/>
                </a:solidFill>
              </a:rPr>
              <a:t> break and you just carry on. You just get up</a:t>
            </a:r>
            <a:r>
              <a:rPr lang="en-GB" dirty="0"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ctrTitle"/>
          </p:nvPr>
        </p:nvSpPr>
        <p:spPr>
          <a:xfrm>
            <a:off x="683568" y="332656"/>
            <a:ext cx="7772400" cy="1226567"/>
          </a:xfrm>
          <a:ln w="38100">
            <a:solidFill>
              <a:schemeClr val="tx1"/>
            </a:solidFill>
          </a:ln>
        </p:spPr>
        <p:txBody>
          <a:bodyPr/>
          <a:lstStyle/>
          <a:p>
            <a:r>
              <a:rPr lang="en-GB" dirty="0" smtClean="0"/>
              <a:t>Final Thoughts</a:t>
            </a:r>
            <a:endParaRPr lang="en-GB" dirty="0"/>
          </a:p>
        </p:txBody>
      </p:sp>
      <p:sp>
        <p:nvSpPr>
          <p:cNvPr id="3" name="Subtitle 2"/>
          <p:cNvSpPr>
            <a:spLocks noGrp="1"/>
          </p:cNvSpPr>
          <p:nvPr>
            <p:ph type="subTitle" idx="1"/>
          </p:nvPr>
        </p:nvSpPr>
        <p:spPr/>
        <p:txBody>
          <a:bodyPr/>
          <a:lstStyle/>
          <a:p>
            <a:endParaRPr lang="en-GB" dirty="0"/>
          </a:p>
        </p:txBody>
      </p:sp>
      <p:sp>
        <p:nvSpPr>
          <p:cNvPr id="4" name="TextBox 3"/>
          <p:cNvSpPr txBox="1"/>
          <p:nvPr/>
        </p:nvSpPr>
        <p:spPr>
          <a:xfrm>
            <a:off x="0" y="1700808"/>
            <a:ext cx="9144000" cy="1938992"/>
          </a:xfrm>
          <a:prstGeom prst="rect">
            <a:avLst/>
          </a:prstGeom>
          <a:solidFill>
            <a:schemeClr val="accent2">
              <a:lumMod val="20000"/>
              <a:lumOff val="80000"/>
            </a:schemeClr>
          </a:solidFill>
          <a:ln w="3810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i="1" dirty="0" smtClean="0"/>
              <a:t>‘The s</a:t>
            </a:r>
            <a:r>
              <a:rPr lang="en-GB" sz="2400" b="1" i="1" dirty="0" smtClean="0">
                <a:solidFill>
                  <a:srgbClr val="7030A0"/>
                </a:solidFill>
              </a:rPr>
              <a:t>tiff upper lip was arguably indispensable in the 20</a:t>
            </a:r>
            <a:r>
              <a:rPr lang="en-GB" sz="2400" b="1" i="1" baseline="30000" dirty="0" smtClean="0">
                <a:solidFill>
                  <a:srgbClr val="7030A0"/>
                </a:solidFill>
              </a:rPr>
              <a:t>th</a:t>
            </a:r>
            <a:r>
              <a:rPr lang="en-GB" sz="2400" b="1" i="1" dirty="0" smtClean="0">
                <a:solidFill>
                  <a:srgbClr val="7030A0"/>
                </a:solidFill>
              </a:rPr>
              <a:t> century. Talking about our emotions may not have helped in times of world war</a:t>
            </a:r>
            <a:r>
              <a:rPr lang="en-GB" sz="2400" i="1" dirty="0" smtClean="0"/>
              <a:t> and widespread carnage. But the world has changed. The </a:t>
            </a:r>
            <a:r>
              <a:rPr lang="en-GB" sz="2400" b="1" i="1" dirty="0" smtClean="0">
                <a:solidFill>
                  <a:srgbClr val="7030A0"/>
                </a:solidFill>
              </a:rPr>
              <a:t>stiff upper lip is a deformity and its causing so much damage</a:t>
            </a:r>
            <a:r>
              <a:rPr lang="en-GB" sz="2400" i="1" dirty="0" smtClean="0"/>
              <a:t>’</a:t>
            </a:r>
          </a:p>
          <a:p>
            <a:pPr algn="ctr"/>
            <a:r>
              <a:rPr lang="en-GB" sz="2400" dirty="0" smtClean="0"/>
              <a:t>(BBC, 2013)</a:t>
            </a:r>
            <a:endParaRPr lang="en-GB" sz="2400" dirty="0"/>
          </a:p>
        </p:txBody>
      </p:sp>
      <p:sp>
        <p:nvSpPr>
          <p:cNvPr id="7" name="Rectangle 6"/>
          <p:cNvSpPr/>
          <p:nvPr/>
        </p:nvSpPr>
        <p:spPr>
          <a:xfrm>
            <a:off x="0" y="4725144"/>
            <a:ext cx="9144000" cy="1938992"/>
          </a:xfrm>
          <a:prstGeom prst="rect">
            <a:avLst/>
          </a:prstGeom>
          <a:solidFill>
            <a:schemeClr val="accent2">
              <a:lumMod val="20000"/>
              <a:lumOff val="80000"/>
            </a:schemeClr>
          </a:solidFill>
          <a:ln w="38100">
            <a:solidFill>
              <a:schemeClr val="tx1"/>
            </a:solidFill>
          </a:ln>
        </p:spPr>
        <p:txBody>
          <a:bodyPr wrap="square">
            <a:spAutoFit/>
          </a:bodyPr>
          <a:lstStyle/>
          <a:p>
            <a:pPr algn="ctr"/>
            <a:r>
              <a:rPr lang="en-GB" sz="2400" i="1" dirty="0" smtClean="0"/>
              <a:t>‘personally </a:t>
            </a:r>
            <a:r>
              <a:rPr lang="en-GB" sz="2400" b="1" i="1" dirty="0" smtClean="0">
                <a:solidFill>
                  <a:srgbClr val="7030A0"/>
                </a:solidFill>
              </a:rPr>
              <a:t>I can see why it’s stigmatised I think if it wasn’t lots of young lads would be crying their eyes out... </a:t>
            </a:r>
            <a:r>
              <a:rPr lang="en-GB" sz="2400" i="1" dirty="0" smtClean="0"/>
              <a:t>It seems to me </a:t>
            </a:r>
            <a:r>
              <a:rPr lang="en-GB" sz="2400" b="1" i="1" dirty="0" smtClean="0">
                <a:solidFill>
                  <a:srgbClr val="7030A0"/>
                </a:solidFill>
              </a:rPr>
              <a:t>if you tell someone they are strong they are,</a:t>
            </a:r>
            <a:r>
              <a:rPr lang="en-GB" sz="2400" i="1" dirty="0" smtClean="0"/>
              <a:t> if you say (in a small voice) “oh you alright mate do you </a:t>
            </a:r>
            <a:r>
              <a:rPr lang="en-GB" sz="2400" i="1" dirty="0" err="1" smtClean="0"/>
              <a:t>wanna</a:t>
            </a:r>
            <a:r>
              <a:rPr lang="en-GB" sz="2400" i="1" dirty="0" smtClean="0"/>
              <a:t> cry?” then they will</a:t>
            </a:r>
            <a:r>
              <a:rPr lang="en-GB" sz="2400" dirty="0" smtClean="0"/>
              <a:t>.’ </a:t>
            </a:r>
          </a:p>
          <a:p>
            <a:pPr algn="ctr"/>
            <a:r>
              <a:rPr lang="en-GB" sz="2400" dirty="0" smtClean="0"/>
              <a:t>(</a:t>
            </a:r>
            <a:r>
              <a:rPr lang="en-GB" sz="2400" dirty="0" err="1" smtClean="0"/>
              <a:t>Patt</a:t>
            </a:r>
            <a:r>
              <a:rPr lang="en-GB" sz="2400" dirty="0" smtClean="0"/>
              <a:t>)</a:t>
            </a:r>
            <a:endParaRPr lang="en-GB" sz="2400" dirty="0"/>
          </a:p>
        </p:txBody>
      </p:sp>
      <p:sp>
        <p:nvSpPr>
          <p:cNvPr id="9" name="TextBox 8"/>
          <p:cNvSpPr txBox="1"/>
          <p:nvPr/>
        </p:nvSpPr>
        <p:spPr>
          <a:xfrm>
            <a:off x="2051720" y="3861048"/>
            <a:ext cx="4824536" cy="646331"/>
          </a:xfrm>
          <a:prstGeom prst="rect">
            <a:avLst/>
          </a:prstGeom>
          <a:noFill/>
        </p:spPr>
        <p:txBody>
          <a:bodyPr wrap="square" rtlCol="0">
            <a:spAutoFit/>
          </a:bodyPr>
          <a:lstStyle/>
          <a:p>
            <a:pPr algn="ctr"/>
            <a:r>
              <a:rPr lang="en-GB" sz="3600" dirty="0" smtClean="0">
                <a:solidFill>
                  <a:srgbClr val="FF0000"/>
                </a:solidFill>
              </a:rPr>
              <a:t>Emotion Vs. Reason</a:t>
            </a:r>
            <a:endParaRPr lang="en-GB" sz="3600" dirty="0">
              <a:solidFill>
                <a:srgbClr val="FF0000"/>
              </a:solidFill>
            </a:endParaRPr>
          </a:p>
        </p:txBody>
      </p:sp>
      <p:sp>
        <p:nvSpPr>
          <p:cNvPr id="10" name="TextBox 9"/>
          <p:cNvSpPr txBox="1"/>
          <p:nvPr/>
        </p:nvSpPr>
        <p:spPr>
          <a:xfrm>
            <a:off x="2123728" y="3140968"/>
            <a:ext cx="4968552" cy="2123658"/>
          </a:xfrm>
          <a:prstGeom prst="rect">
            <a:avLst/>
          </a:prstGeom>
          <a:noFill/>
        </p:spPr>
        <p:txBody>
          <a:bodyPr wrap="square" rtlCol="0">
            <a:spAutoFit/>
          </a:bodyPr>
          <a:lstStyle/>
          <a:p>
            <a:pPr algn="ctr"/>
            <a:r>
              <a:rPr lang="en-GB" sz="3600" dirty="0" smtClean="0">
                <a:solidFill>
                  <a:srgbClr val="FF0000"/>
                </a:solidFill>
              </a:rPr>
              <a:t>Good </a:t>
            </a:r>
          </a:p>
          <a:p>
            <a:pPr algn="ctr"/>
            <a:r>
              <a:rPr lang="en-GB" sz="3600" dirty="0" smtClean="0">
                <a:solidFill>
                  <a:srgbClr val="FF0000"/>
                </a:solidFill>
              </a:rPr>
              <a:t>Vs. </a:t>
            </a:r>
          </a:p>
          <a:p>
            <a:pPr algn="ctr"/>
            <a:r>
              <a:rPr lang="en-GB" sz="3600" dirty="0" smtClean="0">
                <a:solidFill>
                  <a:srgbClr val="FF0000"/>
                </a:solidFill>
              </a:rPr>
              <a:t>Bad </a:t>
            </a:r>
          </a:p>
          <a:p>
            <a:pPr algn="ctr"/>
            <a:r>
              <a:rPr lang="en-GB" sz="2400" dirty="0" smtClean="0">
                <a:solidFill>
                  <a:srgbClr val="FF0000"/>
                </a:solidFill>
              </a:rPr>
              <a:t>(and proving it)</a:t>
            </a:r>
            <a:endParaRPr lang="en-GB" sz="2400" dirty="0">
              <a:solidFill>
                <a:srgbClr val="FF0000"/>
              </a:solidFill>
            </a:endParaRPr>
          </a:p>
        </p:txBody>
      </p:sp>
      <p:sp>
        <p:nvSpPr>
          <p:cNvPr id="12" name="TextBox 11"/>
          <p:cNvSpPr txBox="1"/>
          <p:nvPr/>
        </p:nvSpPr>
        <p:spPr>
          <a:xfrm>
            <a:off x="-1548680" y="3573016"/>
            <a:ext cx="12097344" cy="1077218"/>
          </a:xfrm>
          <a:prstGeom prst="rect">
            <a:avLst/>
          </a:prstGeom>
          <a:noFill/>
        </p:spPr>
        <p:txBody>
          <a:bodyPr wrap="square" rtlCol="0">
            <a:spAutoFit/>
          </a:bodyPr>
          <a:lstStyle/>
          <a:p>
            <a:pPr algn="ctr"/>
            <a:r>
              <a:rPr lang="en-GB" sz="3200" dirty="0" smtClean="0">
                <a:solidFill>
                  <a:srgbClr val="FF0000"/>
                </a:solidFill>
              </a:rPr>
              <a:t>Messages about being a ‘good’ masculine recruit, </a:t>
            </a:r>
          </a:p>
          <a:p>
            <a:pPr algn="ctr"/>
            <a:r>
              <a:rPr lang="en-GB" sz="3200" dirty="0" smtClean="0">
                <a:solidFill>
                  <a:srgbClr val="FF0000"/>
                </a:solidFill>
              </a:rPr>
              <a:t>presents emotion as a </a:t>
            </a:r>
            <a:r>
              <a:rPr lang="en-GB" sz="3200" i="1" dirty="0" smtClean="0">
                <a:solidFill>
                  <a:srgbClr val="FF0000"/>
                </a:solidFill>
              </a:rPr>
              <a:t>barrier</a:t>
            </a:r>
            <a:r>
              <a:rPr lang="en-GB" sz="3200" dirty="0" smtClean="0">
                <a:solidFill>
                  <a:srgbClr val="FF0000"/>
                </a:solidFill>
              </a:rPr>
              <a:t> to overcome</a:t>
            </a:r>
            <a:endParaRPr lang="en-GB" sz="3200" dirty="0">
              <a:solidFill>
                <a:srgbClr val="FF0000"/>
              </a:solidFill>
            </a:endParaRPr>
          </a:p>
        </p:txBody>
      </p:sp>
      <p:sp>
        <p:nvSpPr>
          <p:cNvPr id="13" name="Rectangle 12"/>
          <p:cNvSpPr/>
          <p:nvPr/>
        </p:nvSpPr>
        <p:spPr>
          <a:xfrm>
            <a:off x="971600" y="5229200"/>
            <a:ext cx="7344816" cy="1200329"/>
          </a:xfrm>
          <a:prstGeom prst="rect">
            <a:avLst/>
          </a:prstGeom>
          <a:solidFill>
            <a:schemeClr val="accent2">
              <a:lumMod val="20000"/>
              <a:lumOff val="80000"/>
            </a:schemeClr>
          </a:solidFill>
          <a:ln w="38100">
            <a:solidFill>
              <a:schemeClr val="tx1"/>
            </a:solidFill>
          </a:ln>
        </p:spPr>
        <p:txBody>
          <a:bodyPr wrap="square">
            <a:spAutoFit/>
          </a:bodyPr>
          <a:lstStyle/>
          <a:p>
            <a:pPr algn="ctr"/>
            <a:r>
              <a:rPr lang="en-GB" sz="2400" i="1" dirty="0" smtClean="0"/>
              <a:t>“girls can do better” or “you bunch of girls are always at the back” </a:t>
            </a:r>
          </a:p>
          <a:p>
            <a:pPr algn="ctr"/>
            <a:r>
              <a:rPr lang="en-GB" sz="2400" dirty="0" smtClean="0"/>
              <a:t>(Hockey, 1986, in </a:t>
            </a:r>
            <a:r>
              <a:rPr lang="en-GB" sz="2400" dirty="0" err="1" smtClean="0"/>
              <a:t>Higate</a:t>
            </a:r>
            <a:r>
              <a:rPr lang="en-GB" sz="2400" dirty="0" smtClean="0"/>
              <a:t>, 2003, p.17). </a:t>
            </a:r>
            <a:endParaRPr lang="en-GB" sz="2400" dirty="0"/>
          </a:p>
        </p:txBody>
      </p:sp>
      <p:sp>
        <p:nvSpPr>
          <p:cNvPr id="14" name="Rectangle 13"/>
          <p:cNvSpPr/>
          <p:nvPr/>
        </p:nvSpPr>
        <p:spPr>
          <a:xfrm>
            <a:off x="2195736" y="1844824"/>
            <a:ext cx="4572000" cy="1200329"/>
          </a:xfrm>
          <a:prstGeom prst="rect">
            <a:avLst/>
          </a:prstGeom>
          <a:solidFill>
            <a:schemeClr val="accent2">
              <a:lumMod val="20000"/>
              <a:lumOff val="80000"/>
            </a:schemeClr>
          </a:solidFill>
          <a:ln w="38100">
            <a:solidFill>
              <a:schemeClr val="tx1"/>
            </a:solidFill>
          </a:ln>
        </p:spPr>
        <p:txBody>
          <a:bodyPr>
            <a:spAutoFit/>
          </a:bodyPr>
          <a:lstStyle/>
          <a:p>
            <a:pPr algn="ctr"/>
            <a:r>
              <a:rPr lang="en-GB" sz="2400" i="1" dirty="0" smtClean="0"/>
              <a:t>M: ‘...and I tell you what, climbing a rope with 30 pounds of weight is a fucking man test....’</a:t>
            </a:r>
            <a:endParaRPr lang="en-GB"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linds(horizontal)">
                                      <p:cBhvr>
                                        <p:cTn id="11" dur="500"/>
                                        <p:tgtEl>
                                          <p:spTgt spid="1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3" presetClass="exit" presetSubtype="10" fill="hold" grpId="1" nodeType="withEffect">
                                  <p:stCondLst>
                                    <p:cond delay="0"/>
                                  </p:stCondLst>
                                  <p:childTnLst>
                                    <p:animEffect transition="out" filter="blinds(horizontal)">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par>
                          <p:cTn id="24" fill="hold">
                            <p:stCondLst>
                              <p:cond delay="500"/>
                            </p:stCondLst>
                            <p:childTnLst>
                              <p:par>
                                <p:cTn id="25" presetID="3" presetClass="exit" presetSubtype="10" fill="hold" grpId="1" nodeType="afterEffect">
                                  <p:stCondLst>
                                    <p:cond delay="0"/>
                                  </p:stCondLst>
                                  <p:childTnLst>
                                    <p:animEffect transition="out" filter="blinds(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par>
                          <p:cTn id="28" fill="hold">
                            <p:stCondLst>
                              <p:cond delay="1000"/>
                            </p:stCondLst>
                            <p:childTnLst>
                              <p:par>
                                <p:cTn id="29" presetID="3" presetClass="entr" presetSubtype="1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childTnLst>
                          </p:cTn>
                        </p:par>
                        <p:par>
                          <p:cTn id="32" fill="hold">
                            <p:stCondLst>
                              <p:cond delay="1500"/>
                            </p:stCondLst>
                            <p:childTnLst>
                              <p:par>
                                <p:cTn id="33" presetID="3"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linds(horizontal)">
                                      <p:cBhvr>
                                        <p:cTn id="35" dur="500"/>
                                        <p:tgtEl>
                                          <p:spTgt spid="7"/>
                                        </p:tgtEl>
                                      </p:cBhvr>
                                    </p:animEffect>
                                  </p:childTnLst>
                                </p:cTn>
                              </p:par>
                            </p:childTnLst>
                          </p:cTn>
                        </p:par>
                        <p:par>
                          <p:cTn id="36" fill="hold">
                            <p:stCondLst>
                              <p:cond delay="2000"/>
                            </p:stCondLst>
                            <p:childTnLst>
                              <p:par>
                                <p:cTn id="37" presetID="3" presetClass="entr" presetSubtype="1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linds(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xit" presetSubtype="10" fill="hold" grpId="0" nodeType="clickEffect" nodePh="1">
                                  <p:stCondLst>
                                    <p:cond delay="0"/>
                                  </p:stCondLst>
                                  <p:endCondLst>
                                    <p:cond evt="begin" delay="0">
                                      <p:tn val="42"/>
                                    </p:cond>
                                  </p:endCondLst>
                                  <p:childTnLst>
                                    <p:animEffect transition="out" filter="blinds(horizontal)">
                                      <p:cBhvr>
                                        <p:cTn id="43" dur="500"/>
                                        <p:tgtEl>
                                          <p:spTgt spid="3">
                                            <p:txEl>
                                              <p:pRg st="0" end="0"/>
                                            </p:txEl>
                                          </p:spTgt>
                                        </p:tgtEl>
                                      </p:cBhvr>
                                    </p:animEffect>
                                    <p:set>
                                      <p:cBhvr>
                                        <p:cTn id="44" dur="1" fill="hold">
                                          <p:stCondLst>
                                            <p:cond delay="499"/>
                                          </p:stCondLst>
                                        </p:cTn>
                                        <p:tgtEl>
                                          <p:spTgt spid="3">
                                            <p:txEl>
                                              <p:pRg st="0" end="0"/>
                                            </p:txEl>
                                          </p:spTgt>
                                        </p:tgtEl>
                                        <p:attrNameLst>
                                          <p:attrName>style.visibility</p:attrName>
                                        </p:attrNameLst>
                                      </p:cBhvr>
                                      <p:to>
                                        <p:strVal val="hidden"/>
                                      </p:to>
                                    </p:set>
                                  </p:childTnLst>
                                </p:cTn>
                              </p:par>
                              <p:par>
                                <p:cTn id="45" presetID="3" presetClass="exit" presetSubtype="10" fill="hold" grpId="1" nodeType="withEffect">
                                  <p:stCondLst>
                                    <p:cond delay="0"/>
                                  </p:stCondLst>
                                  <p:childTnLst>
                                    <p:animEffect transition="out" filter="blinds(horizontal)">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3" presetClass="exit" presetSubtype="10" fill="hold" grpId="1" nodeType="afterEffect">
                                  <p:stCondLst>
                                    <p:cond delay="0"/>
                                  </p:stCondLst>
                                  <p:childTnLst>
                                    <p:animEffect transition="out" filter="blinds(horizontal)">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childTnLst>
                          </p:cTn>
                        </p:par>
                        <p:par>
                          <p:cTn id="55" fill="hold">
                            <p:stCondLst>
                              <p:cond delay="1000"/>
                            </p:stCondLst>
                            <p:childTnLst>
                              <p:par>
                                <p:cTn id="56" presetID="3" presetClass="entr" presetSubtype="1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blinds(horizontal)">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4" grpId="1" animBg="1"/>
      <p:bldP spid="7" grpId="0" animBg="1"/>
      <p:bldP spid="7" grpId="1" animBg="1"/>
      <p:bldP spid="9" grpId="0"/>
      <p:bldP spid="9" grpId="1"/>
      <p:bldP spid="10" grpId="0"/>
      <p:bldP spid="10" grpId="1"/>
      <p:bldP spid="12" grpId="0"/>
      <p:bldP spid="13" grpId="0" animBg="1"/>
      <p:bldP spid="13" grpId="1" animBg="1"/>
      <p:bldP spid="14" grpId="0" animBg="1"/>
      <p:bldP spid="1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ctrTitle"/>
          </p:nvPr>
        </p:nvSpPr>
        <p:spPr>
          <a:xfrm>
            <a:off x="683568" y="332656"/>
            <a:ext cx="7772400" cy="1226567"/>
          </a:xfrm>
          <a:ln w="38100">
            <a:solidFill>
              <a:schemeClr val="tx1"/>
            </a:solidFill>
          </a:ln>
        </p:spPr>
        <p:txBody>
          <a:bodyPr/>
          <a:lstStyle/>
          <a:p>
            <a:r>
              <a:rPr lang="en-GB" dirty="0" smtClean="0"/>
              <a:t>Thank you for listening!</a:t>
            </a:r>
            <a:endParaRPr lang="en-GB" dirty="0"/>
          </a:p>
        </p:txBody>
      </p:sp>
      <p:pic>
        <p:nvPicPr>
          <p:cNvPr id="7" name="Picture 6" descr="https://si0.twimg.com/profile_images/2284174758/v65oai7fxn47qv9nectx.png"/>
          <p:cNvPicPr>
            <a:picLocks noChangeAspect="1" noChangeArrowheads="1"/>
          </p:cNvPicPr>
          <p:nvPr/>
        </p:nvPicPr>
        <p:blipFill>
          <a:blip r:embed="rId4" cstate="print"/>
          <a:srcRect/>
          <a:stretch>
            <a:fillRect/>
          </a:stretch>
        </p:blipFill>
        <p:spPr bwMode="auto">
          <a:xfrm rot="19365223">
            <a:off x="4990756" y="2983660"/>
            <a:ext cx="1728192"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755576" y="2636912"/>
            <a:ext cx="4464496" cy="584775"/>
          </a:xfrm>
          <a:prstGeom prst="rect">
            <a:avLst/>
          </a:prstGeom>
          <a:noFill/>
        </p:spPr>
        <p:txBody>
          <a:bodyPr wrap="square" rtlCol="0">
            <a:spAutoFit/>
          </a:bodyPr>
          <a:lstStyle/>
          <a:p>
            <a:r>
              <a:rPr lang="en-GB" sz="3200" dirty="0" smtClean="0"/>
              <a:t>Follow me: Lauren8ward</a:t>
            </a:r>
            <a:endParaRPr lang="en-GB" sz="3200" dirty="0"/>
          </a:p>
        </p:txBody>
      </p:sp>
      <p:sp>
        <p:nvSpPr>
          <p:cNvPr id="11" name="TextBox 10"/>
          <p:cNvSpPr txBox="1"/>
          <p:nvPr/>
        </p:nvSpPr>
        <p:spPr>
          <a:xfrm>
            <a:off x="611560" y="2060848"/>
            <a:ext cx="6264696" cy="584775"/>
          </a:xfrm>
          <a:prstGeom prst="rect">
            <a:avLst/>
          </a:prstGeom>
          <a:noFill/>
        </p:spPr>
        <p:txBody>
          <a:bodyPr wrap="square" rtlCol="0">
            <a:spAutoFit/>
          </a:bodyPr>
          <a:lstStyle/>
          <a:p>
            <a:r>
              <a:rPr lang="en-GB" sz="3200" dirty="0" smtClean="0"/>
              <a:t>Lauren.ward@northampton.ac.uk</a:t>
            </a:r>
            <a:endParaRPr lang="en-GB" sz="3200" dirty="0"/>
          </a:p>
        </p:txBody>
      </p:sp>
      <p:pic>
        <p:nvPicPr>
          <p:cNvPr id="12" name="Picture 4" descr="https://admissionblog.usc.edu/files/2013/05/Question-Mark.jpg"/>
          <p:cNvPicPr>
            <a:picLocks noChangeAspect="1" noChangeArrowheads="1"/>
          </p:cNvPicPr>
          <p:nvPr/>
        </p:nvPicPr>
        <p:blipFill>
          <a:blip r:embed="rId5" cstate="print"/>
          <a:srcRect/>
          <a:stretch>
            <a:fillRect/>
          </a:stretch>
        </p:blipFill>
        <p:spPr bwMode="auto">
          <a:xfrm>
            <a:off x="7020272" y="1556792"/>
            <a:ext cx="1369070" cy="33611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39552" y="5589240"/>
            <a:ext cx="8604448" cy="584775"/>
          </a:xfrm>
          <a:prstGeom prst="rect">
            <a:avLst/>
          </a:prstGeom>
          <a:noFill/>
        </p:spPr>
        <p:txBody>
          <a:bodyPr wrap="square" rtlCol="0">
            <a:spAutoFit/>
          </a:bodyPr>
          <a:lstStyle/>
          <a:p>
            <a:r>
              <a:rPr lang="en-GB" sz="3200" dirty="0" smtClean="0"/>
              <a:t>Feedback is appreciated (notepad at the ready...)</a:t>
            </a:r>
            <a:endParaRPr lang="en-GB"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4"/>
              </a:rPr>
              <a:t>https://www.gov.uk/government/uploads/system/uploads/attachment_data/file/27403/Report_review_excl_woman_combat_pr.pdf</a:t>
            </a:r>
            <a:endParaRPr lang="en-GB" dirty="0" smtClean="0"/>
          </a:p>
          <a:p>
            <a:endParaRPr lang="en-GB" dirty="0" smtClean="0"/>
          </a:p>
          <a:p>
            <a:r>
              <a:rPr lang="en-GB" dirty="0" smtClean="0"/>
              <a:t>http://www.express.co.uk/news/uk/373000/Should-Britain-ever-put-women-on-war-s-frontline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2"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b="1" dirty="0" smtClean="0"/>
              <a:t>Aims and Background:</a:t>
            </a:r>
            <a:endParaRPr lang="en-GB" b="1" dirty="0"/>
          </a:p>
        </p:txBody>
      </p:sp>
      <p:sp>
        <p:nvSpPr>
          <p:cNvPr id="5" name="Content Placeholder 2"/>
          <p:cNvSpPr>
            <a:spLocks noGrp="1"/>
          </p:cNvSpPr>
          <p:nvPr>
            <p:ph idx="1"/>
          </p:nvPr>
        </p:nvSpPr>
        <p:spPr>
          <a:ln w="38100">
            <a:solidFill>
              <a:schemeClr val="tx1"/>
            </a:solidFill>
          </a:ln>
        </p:spPr>
        <p:txBody>
          <a:bodyPr>
            <a:normAutofit fontScale="77500" lnSpcReduction="20000"/>
          </a:bodyPr>
          <a:lstStyle/>
          <a:p>
            <a:pPr marL="0" indent="0"/>
            <a:r>
              <a:rPr lang="en-GB" sz="3600" b="1" dirty="0" smtClean="0"/>
              <a:t>Previous paper:</a:t>
            </a:r>
          </a:p>
          <a:p>
            <a:pPr marL="0" indent="0"/>
            <a:r>
              <a:rPr lang="en-GB" dirty="0" smtClean="0"/>
              <a:t> The construct of military masculinities moderate how emotion(s) are understood and managed</a:t>
            </a:r>
          </a:p>
          <a:p>
            <a:pPr marL="0" indent="0"/>
            <a:endParaRPr lang="en-GB" dirty="0"/>
          </a:p>
          <a:p>
            <a:pPr marL="0" indent="0"/>
            <a:r>
              <a:rPr lang="en-GB" b="1" dirty="0" smtClean="0"/>
              <a:t>Current paper:</a:t>
            </a:r>
          </a:p>
          <a:p>
            <a:pPr marL="0" indent="0"/>
            <a:r>
              <a:rPr lang="en-GB" dirty="0" smtClean="0"/>
              <a:t>Preliminary analysis</a:t>
            </a:r>
          </a:p>
          <a:p>
            <a:pPr marL="0" indent="0"/>
            <a:r>
              <a:rPr lang="en-GB" dirty="0" smtClean="0"/>
              <a:t> Still image recruitment campaigns for The Royal Marines, Royal Air Force and The British Army.</a:t>
            </a:r>
          </a:p>
          <a:p>
            <a:pPr marL="514350" indent="-514350">
              <a:buFont typeface="+mj-lt"/>
              <a:buAutoNum type="arabicPeriod"/>
            </a:pPr>
            <a:r>
              <a:rPr lang="en-GB" dirty="0" smtClean="0"/>
              <a:t>Explore how these messages of being ‘</a:t>
            </a:r>
            <a:r>
              <a:rPr lang="en-GB" i="1" dirty="0" smtClean="0"/>
              <a:t>real</a:t>
            </a:r>
            <a:r>
              <a:rPr lang="en-GB" dirty="0" smtClean="0"/>
              <a:t>’ man/recruit are constructed </a:t>
            </a:r>
          </a:p>
          <a:p>
            <a:pPr marL="514350" indent="-514350">
              <a:buFont typeface="+mj-lt"/>
              <a:buAutoNum type="arabicPeriod"/>
            </a:pPr>
            <a:r>
              <a:rPr lang="en-GB" dirty="0" smtClean="0"/>
              <a:t>Consider possible implications these messages have for understandings of emotion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2"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67544" y="188640"/>
            <a:ext cx="8229600" cy="1143000"/>
          </a:xfrm>
          <a:ln w="38100">
            <a:solidFill>
              <a:schemeClr val="tx1"/>
            </a:solidFill>
          </a:ln>
        </p:spPr>
        <p:txBody>
          <a:bodyPr/>
          <a:lstStyle/>
          <a:p>
            <a:r>
              <a:rPr lang="en-GB" b="1" dirty="0" smtClean="0"/>
              <a:t>Previous Research(1):</a:t>
            </a:r>
            <a:endParaRPr lang="en-GB" b="1" dirty="0"/>
          </a:p>
        </p:txBody>
      </p:sp>
      <p:sp>
        <p:nvSpPr>
          <p:cNvPr id="5" name="Content Placeholder 2"/>
          <p:cNvSpPr>
            <a:spLocks noGrp="1"/>
          </p:cNvSpPr>
          <p:nvPr>
            <p:ph idx="1"/>
          </p:nvPr>
        </p:nvSpPr>
        <p:spPr>
          <a:xfrm>
            <a:off x="467544" y="1412776"/>
            <a:ext cx="8229600" cy="5445224"/>
          </a:xfrm>
          <a:ln w="38100">
            <a:solidFill>
              <a:schemeClr val="tx1"/>
            </a:solidFill>
          </a:ln>
        </p:spPr>
        <p:txBody>
          <a:bodyPr>
            <a:noAutofit/>
          </a:bodyPr>
          <a:lstStyle/>
          <a:p>
            <a:r>
              <a:rPr lang="en-GB" sz="2000" dirty="0" smtClean="0"/>
              <a:t>Dominant discourses  of </a:t>
            </a:r>
            <a:r>
              <a:rPr lang="en-GB" sz="2000" b="1" dirty="0" smtClean="0">
                <a:solidFill>
                  <a:srgbClr val="7030A0"/>
                </a:solidFill>
              </a:rPr>
              <a:t>masculinity within the military endorse characteristics</a:t>
            </a:r>
            <a:r>
              <a:rPr lang="en-GB" sz="2000" b="1" dirty="0" smtClean="0"/>
              <a:t> </a:t>
            </a:r>
            <a:r>
              <a:rPr lang="en-GB" sz="2000" dirty="0" smtClean="0"/>
              <a:t>such as </a:t>
            </a:r>
            <a:r>
              <a:rPr lang="en-GB" sz="2000" b="1" dirty="0" smtClean="0">
                <a:solidFill>
                  <a:srgbClr val="7030A0"/>
                </a:solidFill>
              </a:rPr>
              <a:t>competitiveness</a:t>
            </a:r>
            <a:r>
              <a:rPr lang="en-GB" sz="2000" dirty="0" smtClean="0"/>
              <a:t> (</a:t>
            </a:r>
            <a:r>
              <a:rPr lang="en-GB" sz="2000" dirty="0" err="1" smtClean="0"/>
              <a:t>Higate</a:t>
            </a:r>
            <a:r>
              <a:rPr lang="en-GB" sz="2000" dirty="0" smtClean="0"/>
              <a:t>, 2005), </a:t>
            </a:r>
            <a:r>
              <a:rPr lang="en-GB" sz="2000" b="1" dirty="0" smtClean="0">
                <a:solidFill>
                  <a:srgbClr val="7030A0"/>
                </a:solidFill>
              </a:rPr>
              <a:t>stoicism</a:t>
            </a:r>
            <a:r>
              <a:rPr lang="en-GB" sz="2000" dirty="0" smtClean="0"/>
              <a:t> (</a:t>
            </a:r>
            <a:r>
              <a:rPr lang="en-GB" sz="2000" dirty="0" err="1" smtClean="0"/>
              <a:t>Kovitz</a:t>
            </a:r>
            <a:r>
              <a:rPr lang="en-GB" sz="2000" dirty="0" smtClean="0"/>
              <a:t>, 2003), and </a:t>
            </a:r>
            <a:r>
              <a:rPr lang="en-GB" sz="2000" b="1" dirty="0" smtClean="0">
                <a:solidFill>
                  <a:srgbClr val="7030A0"/>
                </a:solidFill>
              </a:rPr>
              <a:t>physical and mental strength </a:t>
            </a:r>
            <a:r>
              <a:rPr lang="en-GB" sz="2000" dirty="0" smtClean="0"/>
              <a:t>(</a:t>
            </a:r>
            <a:r>
              <a:rPr lang="en-GB" sz="2000" dirty="0" err="1" smtClean="0"/>
              <a:t>Higate</a:t>
            </a:r>
            <a:r>
              <a:rPr lang="en-GB" sz="2000" dirty="0" smtClean="0"/>
              <a:t>, 2003). These attributes provide the basis of </a:t>
            </a:r>
            <a:r>
              <a:rPr lang="en-GB" sz="2000" dirty="0"/>
              <a:t>a</a:t>
            </a:r>
            <a:r>
              <a:rPr lang="en-GB" sz="2000" dirty="0" smtClean="0"/>
              <a:t> </a:t>
            </a:r>
            <a:r>
              <a:rPr lang="en-GB" sz="2000" dirty="0" smtClean="0">
                <a:solidFill>
                  <a:srgbClr val="7030A0"/>
                </a:solidFill>
              </a:rPr>
              <a:t>‘</a:t>
            </a:r>
            <a:r>
              <a:rPr lang="en-GB" sz="2000" b="1" dirty="0" smtClean="0">
                <a:solidFill>
                  <a:srgbClr val="7030A0"/>
                </a:solidFill>
              </a:rPr>
              <a:t>military masculine identity</a:t>
            </a:r>
            <a:r>
              <a:rPr lang="en-GB" sz="2000" b="1" dirty="0" smtClean="0"/>
              <a:t>’ </a:t>
            </a:r>
            <a:r>
              <a:rPr lang="en-GB" sz="2000" dirty="0" smtClean="0"/>
              <a:t>(Ward and Callaghan, 2012).</a:t>
            </a:r>
          </a:p>
          <a:p>
            <a:r>
              <a:rPr lang="en-GB" sz="2000" dirty="0" smtClean="0"/>
              <a:t>Ward and Callaghan (2012):</a:t>
            </a:r>
          </a:p>
          <a:p>
            <a:pPr>
              <a:buNone/>
            </a:pPr>
            <a:r>
              <a:rPr lang="en-GB" sz="2000" b="1" dirty="0" smtClean="0">
                <a:solidFill>
                  <a:srgbClr val="7030A0"/>
                </a:solidFill>
              </a:rPr>
              <a:t>Emotional  expression</a:t>
            </a:r>
            <a:r>
              <a:rPr lang="en-GB" sz="2000" dirty="0" smtClean="0">
                <a:solidFill>
                  <a:srgbClr val="7030A0"/>
                </a:solidFill>
              </a:rPr>
              <a:t> </a:t>
            </a:r>
            <a:r>
              <a:rPr lang="en-GB" sz="2000" dirty="0" smtClean="0"/>
              <a:t>and  the ability to </a:t>
            </a:r>
            <a:r>
              <a:rPr lang="en-GB" sz="2000" i="1" dirty="0" smtClean="0"/>
              <a:t>feel  are </a:t>
            </a:r>
            <a:r>
              <a:rPr lang="en-GB" sz="2000" dirty="0" smtClean="0"/>
              <a:t>represented as </a:t>
            </a:r>
            <a:r>
              <a:rPr lang="en-GB" sz="2000" i="1" dirty="0" smtClean="0"/>
              <a:t>feminised, e.g</a:t>
            </a:r>
            <a:r>
              <a:rPr lang="en-GB" sz="1900" i="1" dirty="0" smtClean="0"/>
              <a:t>. </a:t>
            </a:r>
            <a:endParaRPr lang="en-GB" sz="1900" dirty="0" smtClean="0">
              <a:solidFill>
                <a:srgbClr val="7030A0"/>
              </a:solidFill>
            </a:endParaRPr>
          </a:p>
          <a:p>
            <a:pPr algn="ctr">
              <a:buNone/>
            </a:pPr>
            <a:r>
              <a:rPr lang="en-GB" sz="2000" i="1" dirty="0" smtClean="0"/>
              <a:t> ‘it’s </a:t>
            </a:r>
            <a:r>
              <a:rPr lang="en-GB" sz="2000" b="1" i="1" dirty="0" smtClean="0">
                <a:solidFill>
                  <a:srgbClr val="7030A0"/>
                </a:solidFill>
              </a:rPr>
              <a:t>not in a man to get upset like a woman anyway</a:t>
            </a:r>
            <a:r>
              <a:rPr lang="en-GB" sz="2000" i="1" dirty="0" smtClean="0"/>
              <a:t>’ </a:t>
            </a:r>
          </a:p>
          <a:p>
            <a:pPr algn="ctr">
              <a:buNone/>
            </a:pPr>
            <a:r>
              <a:rPr lang="en-GB" sz="2000" i="1" dirty="0" smtClean="0"/>
              <a:t>(Ron).</a:t>
            </a:r>
            <a:endParaRPr lang="en-GB" sz="2000" dirty="0" smtClean="0"/>
          </a:p>
          <a:p>
            <a:pPr>
              <a:buNone/>
            </a:pPr>
            <a:r>
              <a:rPr lang="en-GB" sz="2000" b="1" dirty="0" smtClean="0">
                <a:solidFill>
                  <a:srgbClr val="7030A0"/>
                </a:solidFill>
              </a:rPr>
              <a:t>Emotions and femininity </a:t>
            </a:r>
            <a:r>
              <a:rPr lang="en-GB" sz="2000" dirty="0" smtClean="0"/>
              <a:t>positioned as a </a:t>
            </a:r>
            <a:r>
              <a:rPr lang="en-GB" sz="2000" b="1" dirty="0" smtClean="0">
                <a:solidFill>
                  <a:srgbClr val="7030A0"/>
                </a:solidFill>
              </a:rPr>
              <a:t>hindrance and potentially life threatening</a:t>
            </a:r>
            <a:r>
              <a:rPr lang="en-GB" sz="2000" dirty="0" smtClean="0">
                <a:solidFill>
                  <a:srgbClr val="7030A0"/>
                </a:solidFill>
              </a:rPr>
              <a:t>:</a:t>
            </a:r>
          </a:p>
          <a:p>
            <a:pPr algn="ctr">
              <a:buNone/>
            </a:pPr>
            <a:r>
              <a:rPr lang="en-GB" sz="2000" i="1" dirty="0" smtClean="0"/>
              <a:t>‘</a:t>
            </a:r>
            <a:r>
              <a:rPr lang="en-GB" sz="2000" b="1" i="1" dirty="0" smtClean="0">
                <a:solidFill>
                  <a:srgbClr val="7030A0"/>
                </a:solidFill>
              </a:rPr>
              <a:t>Women will cry at the silliest things</a:t>
            </a:r>
            <a:r>
              <a:rPr lang="en-GB" sz="2000" i="1" dirty="0" smtClean="0"/>
              <a:t>. But </a:t>
            </a:r>
            <a:r>
              <a:rPr lang="en-GB" sz="2000" b="1" i="1" dirty="0" smtClean="0">
                <a:solidFill>
                  <a:srgbClr val="7030A0"/>
                </a:solidFill>
              </a:rPr>
              <a:t>you can’t afford that in the military environment</a:t>
            </a:r>
            <a:r>
              <a:rPr lang="en-GB" sz="2000" i="1" dirty="0" smtClean="0"/>
              <a:t>, you can’t risk that. </a:t>
            </a:r>
            <a:r>
              <a:rPr lang="en-GB" sz="2000" b="1" i="1" dirty="0" smtClean="0">
                <a:solidFill>
                  <a:srgbClr val="7030A0"/>
                </a:solidFill>
              </a:rPr>
              <a:t>Just the way women are</a:t>
            </a:r>
            <a:r>
              <a:rPr lang="en-GB" sz="2000" i="1" dirty="0" smtClean="0"/>
              <a:t>, they like cuddly things that are pink and fluffy. Whereas </a:t>
            </a:r>
            <a:r>
              <a:rPr lang="en-GB" sz="2000" b="1" i="1" dirty="0" smtClean="0">
                <a:solidFill>
                  <a:srgbClr val="7030A0"/>
                </a:solidFill>
              </a:rPr>
              <a:t>the big boys don’t cry</a:t>
            </a:r>
            <a:r>
              <a:rPr lang="en-GB" sz="2000" i="1" dirty="0" smtClean="0"/>
              <a:t>.’</a:t>
            </a:r>
          </a:p>
          <a:p>
            <a:pPr algn="ctr">
              <a:buNone/>
            </a:pPr>
            <a:r>
              <a:rPr lang="en-GB" sz="2000" i="1" dirty="0" smtClean="0"/>
              <a:t>(</a:t>
            </a:r>
            <a:r>
              <a:rPr lang="en-GB" sz="2000" i="1" dirty="0" err="1" smtClean="0"/>
              <a:t>Patt</a:t>
            </a:r>
            <a:r>
              <a:rPr lang="en-GB" sz="2000" i="1" dirty="0" smtClean="0"/>
              <a:t>)</a:t>
            </a:r>
            <a:endParaRPr lang="en-GB"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2"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b="1" dirty="0" smtClean="0"/>
              <a:t>Previous Research(2):</a:t>
            </a:r>
            <a:endParaRPr lang="en-GB" b="1" dirty="0"/>
          </a:p>
        </p:txBody>
      </p:sp>
      <p:sp>
        <p:nvSpPr>
          <p:cNvPr id="3" name="Content Placeholder 2"/>
          <p:cNvSpPr>
            <a:spLocks noGrp="1"/>
          </p:cNvSpPr>
          <p:nvPr>
            <p:ph idx="1"/>
          </p:nvPr>
        </p:nvSpPr>
        <p:spPr>
          <a:ln w="38100">
            <a:solidFill>
              <a:schemeClr val="tx1"/>
            </a:solidFill>
          </a:ln>
        </p:spPr>
        <p:txBody>
          <a:bodyPr>
            <a:normAutofit fontScale="85000" lnSpcReduction="20000"/>
          </a:bodyPr>
          <a:lstStyle/>
          <a:p>
            <a:r>
              <a:rPr lang="en-GB" dirty="0" smtClean="0"/>
              <a:t>However, </a:t>
            </a:r>
            <a:r>
              <a:rPr lang="en-GB" b="1" dirty="0" smtClean="0">
                <a:solidFill>
                  <a:srgbClr val="7030A0"/>
                </a:solidFill>
              </a:rPr>
              <a:t>contradictions</a:t>
            </a:r>
            <a:r>
              <a:rPr lang="en-GB" dirty="0" smtClean="0"/>
              <a:t> in previous research on how emotions are understood/managed:</a:t>
            </a:r>
          </a:p>
          <a:p>
            <a:pPr>
              <a:buNone/>
            </a:pPr>
            <a:endParaRPr lang="en-GB" dirty="0" smtClean="0"/>
          </a:p>
          <a:p>
            <a:pPr algn="ctr">
              <a:buNone/>
            </a:pPr>
            <a:r>
              <a:rPr lang="en-GB" i="1" dirty="0" smtClean="0"/>
              <a:t>‘the whole culture of the military is that you </a:t>
            </a:r>
            <a:r>
              <a:rPr lang="en-GB" b="1" i="1" dirty="0" smtClean="0">
                <a:solidFill>
                  <a:srgbClr val="7030A0"/>
                </a:solidFill>
              </a:rPr>
              <a:t>don’t talk about feelings or emotions</a:t>
            </a:r>
            <a:r>
              <a:rPr lang="en-GB" i="1" dirty="0" smtClean="0">
                <a:solidFill>
                  <a:srgbClr val="7030A0"/>
                </a:solidFill>
              </a:rPr>
              <a:t>’ </a:t>
            </a:r>
          </a:p>
          <a:p>
            <a:pPr algn="ctr">
              <a:buNone/>
            </a:pPr>
            <a:r>
              <a:rPr lang="en-GB" dirty="0" smtClean="0"/>
              <a:t>(Marshall, 2006, p.32).</a:t>
            </a:r>
          </a:p>
          <a:p>
            <a:pPr algn="ctr">
              <a:buNone/>
            </a:pPr>
            <a:r>
              <a:rPr lang="en-GB" dirty="0" smtClean="0"/>
              <a:t>Vs.</a:t>
            </a:r>
          </a:p>
          <a:p>
            <a:pPr algn="ctr">
              <a:buNone/>
            </a:pPr>
            <a:r>
              <a:rPr lang="en-GB" i="1" dirty="0" smtClean="0">
                <a:solidFill>
                  <a:srgbClr val="7030A0"/>
                </a:solidFill>
              </a:rPr>
              <a:t>‘</a:t>
            </a:r>
            <a:r>
              <a:rPr lang="en-GB" b="1" i="1" dirty="0" smtClean="0">
                <a:solidFill>
                  <a:srgbClr val="7030A0"/>
                </a:solidFill>
              </a:rPr>
              <a:t>Emotion is not </a:t>
            </a:r>
            <a:r>
              <a:rPr lang="en-GB" b="1" i="1" u="sng" dirty="0" smtClean="0">
                <a:solidFill>
                  <a:srgbClr val="7030A0"/>
                </a:solidFill>
              </a:rPr>
              <a:t>entirely</a:t>
            </a:r>
            <a:r>
              <a:rPr lang="en-GB" b="1" i="1" dirty="0" smtClean="0">
                <a:solidFill>
                  <a:srgbClr val="7030A0"/>
                </a:solidFill>
              </a:rPr>
              <a:t> ‘</a:t>
            </a:r>
            <a:r>
              <a:rPr lang="en-GB" b="1" i="1" dirty="0" err="1" smtClean="0">
                <a:solidFill>
                  <a:srgbClr val="7030A0"/>
                </a:solidFill>
              </a:rPr>
              <a:t>unmasculine</a:t>
            </a:r>
            <a:r>
              <a:rPr lang="en-GB" b="1" i="1" dirty="0" smtClean="0">
                <a:solidFill>
                  <a:srgbClr val="7030A0"/>
                </a:solidFill>
              </a:rPr>
              <a:t>’, </a:t>
            </a:r>
            <a:r>
              <a:rPr lang="en-GB" i="1" dirty="0" smtClean="0"/>
              <a:t>rather</a:t>
            </a:r>
            <a:r>
              <a:rPr lang="en-GB" b="1" i="1" dirty="0" smtClean="0">
                <a:solidFill>
                  <a:srgbClr val="7030A0"/>
                </a:solidFill>
              </a:rPr>
              <a:t> </a:t>
            </a:r>
            <a:r>
              <a:rPr lang="en-GB" i="1" dirty="0" smtClean="0"/>
              <a:t>emotional expression is dichotomised as either </a:t>
            </a:r>
            <a:r>
              <a:rPr lang="en-GB" i="1" dirty="0" smtClean="0">
                <a:solidFill>
                  <a:srgbClr val="7030A0"/>
                </a:solidFill>
              </a:rPr>
              <a:t>‘</a:t>
            </a:r>
            <a:r>
              <a:rPr lang="en-GB" b="1" i="1" dirty="0" smtClean="0">
                <a:solidFill>
                  <a:srgbClr val="7030A0"/>
                </a:solidFill>
              </a:rPr>
              <a:t>appropriately masculine’</a:t>
            </a:r>
            <a:r>
              <a:rPr lang="en-GB" i="1" dirty="0" smtClean="0"/>
              <a:t>, or </a:t>
            </a:r>
            <a:r>
              <a:rPr lang="en-GB" b="1" i="1" dirty="0" smtClean="0">
                <a:solidFill>
                  <a:srgbClr val="7030A0"/>
                </a:solidFill>
              </a:rPr>
              <a:t>‘inappropriately feminine</a:t>
            </a:r>
            <a:r>
              <a:rPr lang="en-GB" b="1" i="1" dirty="0" smtClean="0"/>
              <a:t>’</a:t>
            </a:r>
          </a:p>
          <a:p>
            <a:pPr algn="ctr">
              <a:buNone/>
            </a:pPr>
            <a:r>
              <a:rPr lang="en-GB" dirty="0" smtClean="0"/>
              <a:t> (Ward and Callaghan, 2012)</a:t>
            </a:r>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Method:</a:t>
            </a:r>
            <a:endParaRPr lang="en-GB" dirty="0"/>
          </a:p>
        </p:txBody>
      </p:sp>
      <p:sp>
        <p:nvSpPr>
          <p:cNvPr id="3" name="Content Placeholder 2"/>
          <p:cNvSpPr>
            <a:spLocks noGrp="1"/>
          </p:cNvSpPr>
          <p:nvPr>
            <p:ph idx="1"/>
          </p:nvPr>
        </p:nvSpPr>
        <p:spPr>
          <a:ln w="38100">
            <a:solidFill>
              <a:schemeClr val="tx1"/>
            </a:solidFill>
          </a:ln>
        </p:spPr>
        <p:txBody>
          <a:bodyPr>
            <a:normAutofit fontScale="85000" lnSpcReduction="20000"/>
          </a:bodyPr>
          <a:lstStyle/>
          <a:p>
            <a:r>
              <a:rPr lang="en-GB" b="1" dirty="0" smtClean="0">
                <a:solidFill>
                  <a:srgbClr val="7030A0"/>
                </a:solidFill>
              </a:rPr>
              <a:t>6 images for recruitment campaigns</a:t>
            </a:r>
            <a:r>
              <a:rPr lang="en-GB" dirty="0" smtClean="0"/>
              <a:t>:</a:t>
            </a:r>
          </a:p>
          <a:p>
            <a:pPr>
              <a:buNone/>
            </a:pPr>
            <a:r>
              <a:rPr lang="en-GB" dirty="0" smtClean="0"/>
              <a:t>4 Royal Marines- </a:t>
            </a:r>
            <a:r>
              <a:rPr lang="en-GB" b="1" i="1" dirty="0" smtClean="0">
                <a:solidFill>
                  <a:srgbClr val="7030A0"/>
                </a:solidFill>
              </a:rPr>
              <a:t>presented today</a:t>
            </a:r>
          </a:p>
          <a:p>
            <a:pPr>
              <a:buNone/>
            </a:pPr>
            <a:r>
              <a:rPr lang="en-GB" dirty="0" smtClean="0"/>
              <a:t>1 Royal Air Force</a:t>
            </a:r>
          </a:p>
          <a:p>
            <a:pPr>
              <a:buNone/>
            </a:pPr>
            <a:r>
              <a:rPr lang="en-GB" dirty="0" smtClean="0"/>
              <a:t>1 Territorial Army</a:t>
            </a:r>
          </a:p>
          <a:p>
            <a:r>
              <a:rPr lang="en-GB" dirty="0" smtClean="0"/>
              <a:t>Found via Google with keywords </a:t>
            </a:r>
          </a:p>
          <a:p>
            <a:r>
              <a:rPr lang="en-GB" dirty="0" smtClean="0"/>
              <a:t>Analysed using </a:t>
            </a:r>
            <a:r>
              <a:rPr lang="en-GB" b="1" dirty="0" smtClean="0">
                <a:solidFill>
                  <a:srgbClr val="7030A0"/>
                </a:solidFill>
              </a:rPr>
              <a:t>Discourse Analysis</a:t>
            </a:r>
            <a:endParaRPr lang="en-GB" dirty="0" smtClean="0"/>
          </a:p>
          <a:p>
            <a:r>
              <a:rPr lang="en-GB" dirty="0" smtClean="0"/>
              <a:t>Focus on MODs interpellation of potential recruits; </a:t>
            </a:r>
          </a:p>
          <a:p>
            <a:pPr algn="ctr">
              <a:buNone/>
            </a:pPr>
            <a:r>
              <a:rPr lang="en-GB" i="1" dirty="0" smtClean="0">
                <a:solidFill>
                  <a:srgbClr val="7030A0"/>
                </a:solidFill>
              </a:rPr>
              <a:t>‘Creators of the advertising industry realized representing and selling products also means representing and selling identities.’ </a:t>
            </a:r>
          </a:p>
          <a:p>
            <a:pPr algn="ctr">
              <a:buNone/>
            </a:pPr>
            <a:r>
              <a:rPr lang="en-GB" i="1" dirty="0" smtClean="0"/>
              <a:t>(</a:t>
            </a:r>
            <a:r>
              <a:rPr lang="en-GB" i="1" dirty="0" err="1" smtClean="0"/>
              <a:t>Pajnik</a:t>
            </a:r>
            <a:r>
              <a:rPr lang="en-GB" i="1" dirty="0" smtClean="0"/>
              <a:t> and </a:t>
            </a:r>
            <a:r>
              <a:rPr lang="en-GB" i="1" dirty="0" err="1" smtClean="0"/>
              <a:t>Lesjak-Tuse</a:t>
            </a:r>
            <a:r>
              <a:rPr lang="en-GB" i="1" dirty="0" smtClean="0"/>
              <a:t>, 2002, p.281)</a:t>
            </a:r>
          </a:p>
          <a:p>
            <a:endParaRPr lang="en-GB" dirty="0" smtClean="0"/>
          </a:p>
          <a:p>
            <a:endParaRPr lang="en-GB" dirty="0" smtClean="0"/>
          </a:p>
          <a:p>
            <a:pPr algn="ctr">
              <a:buNone/>
            </a:pPr>
            <a:endParaRPr lang="en-GB" i="1" dirty="0" smtClean="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2" cstate="print">
            <a:clrChange>
              <a:clrFrom>
                <a:srgbClr val="352F1A"/>
              </a:clrFrom>
              <a:clrTo>
                <a:srgbClr val="352F1A">
                  <a:alpha val="0"/>
                </a:srgbClr>
              </a:clrTo>
            </a:clrChange>
            <a:lum bright="70000" contrast="-70000"/>
          </a:blip>
          <a:srcRect/>
          <a:stretch>
            <a:fillRect/>
          </a:stretch>
        </p:blipFill>
        <p:spPr bwMode="auto">
          <a:xfrm>
            <a:off x="1" y="1"/>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Background: The Royal Marines(1</a:t>
            </a:r>
            <a:r>
              <a:rPr lang="en-GB" dirty="0" smtClean="0"/>
              <a:t>)</a:t>
            </a:r>
            <a:endParaRPr lang="en-GB" dirty="0"/>
          </a:p>
        </p:txBody>
      </p:sp>
      <p:sp>
        <p:nvSpPr>
          <p:cNvPr id="3" name="Content Placeholder 2"/>
          <p:cNvSpPr>
            <a:spLocks noGrp="1"/>
          </p:cNvSpPr>
          <p:nvPr>
            <p:ph idx="1"/>
          </p:nvPr>
        </p:nvSpPr>
        <p:spPr>
          <a:xfrm>
            <a:off x="457200" y="1600200"/>
            <a:ext cx="8229600" cy="4997152"/>
          </a:xfrm>
          <a:ln w="38100">
            <a:solidFill>
              <a:schemeClr val="tx1"/>
            </a:solidFill>
          </a:ln>
        </p:spPr>
        <p:txBody>
          <a:bodyPr>
            <a:normAutofit/>
          </a:bodyPr>
          <a:lstStyle/>
          <a:p>
            <a:pPr>
              <a:buNone/>
            </a:pPr>
            <a:r>
              <a:rPr lang="en-GB" b="1" dirty="0" smtClean="0"/>
              <a:t>Background:</a:t>
            </a:r>
          </a:p>
          <a:p>
            <a:r>
              <a:rPr lang="en-GB" sz="2900" dirty="0" smtClean="0"/>
              <a:t>Considered internally as the ‘elite’ organisation:</a:t>
            </a:r>
          </a:p>
          <a:p>
            <a:pPr algn="ctr">
              <a:buNone/>
            </a:pPr>
            <a:r>
              <a:rPr lang="en-GB" sz="2000" i="1" dirty="0" smtClean="0"/>
              <a:t>‘well first and foremost the </a:t>
            </a:r>
            <a:r>
              <a:rPr lang="en-GB" sz="2000" b="1" i="1" dirty="0" smtClean="0">
                <a:solidFill>
                  <a:srgbClr val="7030A0"/>
                </a:solidFill>
              </a:rPr>
              <a:t>commandos they are elite </a:t>
            </a:r>
            <a:r>
              <a:rPr lang="en-GB" sz="2000" i="1" dirty="0" smtClean="0"/>
              <a:t>infantry, </a:t>
            </a:r>
            <a:r>
              <a:rPr lang="en-GB" sz="2000" i="1" dirty="0" err="1" smtClean="0"/>
              <a:t>erm</a:t>
            </a:r>
            <a:r>
              <a:rPr lang="en-GB" sz="2000" i="1" dirty="0" smtClean="0"/>
              <a:t>. They are recognised as defiantly </a:t>
            </a:r>
            <a:r>
              <a:rPr lang="en-GB" sz="2000" i="1" dirty="0" err="1" smtClean="0"/>
              <a:t>erm</a:t>
            </a:r>
            <a:r>
              <a:rPr lang="en-GB" sz="2000" i="1" dirty="0" smtClean="0"/>
              <a:t> the </a:t>
            </a:r>
            <a:r>
              <a:rPr lang="en-GB" sz="2000" b="1" i="1" dirty="0" smtClean="0">
                <a:solidFill>
                  <a:srgbClr val="7030A0"/>
                </a:solidFill>
              </a:rPr>
              <a:t>best in this country </a:t>
            </a:r>
            <a:r>
              <a:rPr lang="en-GB" sz="2000" i="1" dirty="0" smtClean="0"/>
              <a:t>along with the </a:t>
            </a:r>
            <a:r>
              <a:rPr lang="en-GB" sz="2000" i="1" dirty="0" err="1" smtClean="0"/>
              <a:t>para’s</a:t>
            </a:r>
            <a:r>
              <a:rPr lang="en-GB" sz="2000" i="1" dirty="0" smtClean="0"/>
              <a:t> in the army </a:t>
            </a:r>
            <a:r>
              <a:rPr lang="en-GB" sz="2000" b="1" i="1" dirty="0" smtClean="0">
                <a:solidFill>
                  <a:srgbClr val="7030A0"/>
                </a:solidFill>
              </a:rPr>
              <a:t>and definitely one of the best units in the world. </a:t>
            </a:r>
            <a:r>
              <a:rPr lang="en-GB" sz="2000" i="1" dirty="0" smtClean="0"/>
              <a:t>‘</a:t>
            </a:r>
          </a:p>
          <a:p>
            <a:pPr algn="ctr">
              <a:buNone/>
            </a:pPr>
            <a:r>
              <a:rPr lang="en-GB" sz="2000" i="1" dirty="0" smtClean="0"/>
              <a:t>(Mark)</a:t>
            </a:r>
          </a:p>
          <a:p>
            <a:r>
              <a:rPr lang="en-GB" sz="2900" dirty="0" smtClean="0"/>
              <a:t>Women are excluded from service, several ‘explanations’ have been cited to justify this exclusion:</a:t>
            </a:r>
            <a:endParaRPr lang="en-GB" sz="2700" dirty="0" smtClean="0"/>
          </a:p>
          <a:p>
            <a:pPr algn="ctr">
              <a:buNone/>
            </a:pPr>
            <a:endParaRPr lang="en-GB" sz="1800" b="1" i="1" dirty="0" smtClean="0">
              <a:solidFill>
                <a:srgbClr val="7030A0"/>
              </a:solidFill>
            </a:endParaRPr>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Background: The Royal Marines(2</a:t>
            </a:r>
            <a:r>
              <a:rPr lang="en-GB" dirty="0" smtClean="0"/>
              <a:t>)</a:t>
            </a:r>
            <a:endParaRPr lang="en-GB" dirty="0"/>
          </a:p>
        </p:txBody>
      </p:sp>
      <p:sp>
        <p:nvSpPr>
          <p:cNvPr id="3" name="Content Placeholder 2"/>
          <p:cNvSpPr>
            <a:spLocks noGrp="1"/>
          </p:cNvSpPr>
          <p:nvPr>
            <p:ph idx="1"/>
          </p:nvPr>
        </p:nvSpPr>
        <p:spPr>
          <a:xfrm>
            <a:off x="457200" y="1600200"/>
            <a:ext cx="8229600" cy="5257800"/>
          </a:xfrm>
          <a:ln w="38100">
            <a:solidFill>
              <a:schemeClr val="tx1"/>
            </a:solidFill>
          </a:ln>
        </p:spPr>
        <p:txBody>
          <a:bodyPr>
            <a:normAutofit lnSpcReduction="10000"/>
          </a:bodyPr>
          <a:lstStyle/>
          <a:p>
            <a:pPr>
              <a:buNone/>
            </a:pPr>
            <a:r>
              <a:rPr lang="en-GB" sz="2700" dirty="0" smtClean="0"/>
              <a:t>Background(1):</a:t>
            </a:r>
          </a:p>
          <a:p>
            <a:pPr marL="457200" indent="-457200">
              <a:buFont typeface="+mj-lt"/>
              <a:buAutoNum type="arabicPeriod"/>
            </a:pPr>
            <a:r>
              <a:rPr lang="en-GB" sz="2700" b="1" dirty="0" smtClean="0">
                <a:solidFill>
                  <a:srgbClr val="7030A0"/>
                </a:solidFill>
              </a:rPr>
              <a:t>Issue with creating and solidifying recruit bonds:</a:t>
            </a:r>
          </a:p>
          <a:p>
            <a:pPr algn="ctr">
              <a:buNone/>
            </a:pPr>
            <a:r>
              <a:rPr lang="en-GB" sz="1800" i="1" dirty="0" smtClean="0"/>
              <a:t>‘the continued </a:t>
            </a:r>
            <a:r>
              <a:rPr lang="en-GB" sz="1800" b="1" i="1" dirty="0" smtClean="0">
                <a:solidFill>
                  <a:srgbClr val="7030A0"/>
                </a:solidFill>
              </a:rPr>
              <a:t>exclusion of women from ground close-combat roles was a proportionate means of maintaining the combat effectiveness of the Armed Forces </a:t>
            </a:r>
            <a:r>
              <a:rPr lang="en-GB" sz="1800" i="1" dirty="0" smtClean="0"/>
              <a:t>and was not based on a stereotypical view of women’s abilities but on the </a:t>
            </a:r>
            <a:r>
              <a:rPr lang="en-GB" sz="1800" b="1" i="1" dirty="0" smtClean="0">
                <a:solidFill>
                  <a:srgbClr val="7030A0"/>
                </a:solidFill>
              </a:rPr>
              <a:t>potential risks associated with maintaining cohesion in small mixed-gender tactical teams </a:t>
            </a:r>
            <a:r>
              <a:rPr lang="en-GB" sz="1800" i="1" dirty="0" smtClean="0"/>
              <a:t>engaged in highly-dangerous close-combat operations.’</a:t>
            </a:r>
          </a:p>
          <a:p>
            <a:pPr algn="ctr">
              <a:buNone/>
            </a:pPr>
            <a:r>
              <a:rPr lang="en-GB" sz="1800" i="1" dirty="0" smtClean="0"/>
              <a:t>(MOD, 2010)</a:t>
            </a:r>
          </a:p>
          <a:p>
            <a:pPr>
              <a:buNone/>
            </a:pPr>
            <a:r>
              <a:rPr lang="en-GB" sz="2700" b="1" dirty="0" smtClean="0">
                <a:solidFill>
                  <a:srgbClr val="7030A0"/>
                </a:solidFill>
              </a:rPr>
              <a:t>2. Women (and associated characteristics) put other recruits at risk</a:t>
            </a:r>
          </a:p>
          <a:p>
            <a:pPr algn="ctr">
              <a:buNone/>
            </a:pPr>
            <a:r>
              <a:rPr lang="en-GB" sz="1800" i="1" dirty="0" smtClean="0"/>
              <a:t>“The UK looked at this same issue some years ago and decided this was not a good idea, in 2002 and 2008. </a:t>
            </a:r>
            <a:r>
              <a:rPr lang="en-GB" sz="1800" b="1" i="1" dirty="0" smtClean="0">
                <a:solidFill>
                  <a:srgbClr val="7030A0"/>
                </a:solidFill>
              </a:rPr>
              <a:t>Thirty years of studies, reports and actual experience have shown that in direct ground combat units, the infantry, women do not have an equal opportunity to survive or to help fellow soldiers to survive</a:t>
            </a:r>
            <a:r>
              <a:rPr lang="en-GB" sz="1800" i="1" dirty="0" smtClean="0"/>
              <a:t>. The physical aspects of it are only part of the reason.”</a:t>
            </a:r>
          </a:p>
          <a:p>
            <a:pPr algn="ctr">
              <a:buNone/>
            </a:pPr>
            <a:r>
              <a:rPr lang="en-GB" sz="1800" dirty="0" smtClean="0"/>
              <a:t>(The Express, 2013)</a:t>
            </a:r>
          </a:p>
          <a:p>
            <a:pPr algn="ctr">
              <a:buNone/>
            </a:pPr>
            <a:endParaRPr lang="en-GB" sz="1800" dirty="0" smtClean="0"/>
          </a:p>
          <a:p>
            <a:pPr>
              <a:buNone/>
            </a:pPr>
            <a:endParaRPr lang="en-GB" sz="1800"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Background: The Royal Marines(3</a:t>
            </a:r>
            <a:r>
              <a:rPr lang="en-GB" dirty="0" smtClean="0"/>
              <a:t>)</a:t>
            </a:r>
            <a:endParaRPr lang="en-GB" dirty="0"/>
          </a:p>
        </p:txBody>
      </p:sp>
      <p:sp>
        <p:nvSpPr>
          <p:cNvPr id="3" name="Content Placeholder 2"/>
          <p:cNvSpPr>
            <a:spLocks noGrp="1"/>
          </p:cNvSpPr>
          <p:nvPr>
            <p:ph idx="1"/>
          </p:nvPr>
        </p:nvSpPr>
        <p:spPr>
          <a:xfrm>
            <a:off x="457200" y="1600200"/>
            <a:ext cx="8229600" cy="5257800"/>
          </a:xfrm>
          <a:ln w="38100">
            <a:solidFill>
              <a:schemeClr val="tx1"/>
            </a:solidFill>
          </a:ln>
        </p:spPr>
        <p:txBody>
          <a:bodyPr>
            <a:normAutofit lnSpcReduction="10000"/>
          </a:bodyPr>
          <a:lstStyle/>
          <a:p>
            <a:pPr>
              <a:buNone/>
            </a:pPr>
            <a:r>
              <a:rPr lang="en-GB" sz="2500" dirty="0" smtClean="0"/>
              <a:t>Background(2):</a:t>
            </a:r>
          </a:p>
          <a:p>
            <a:pPr algn="ctr">
              <a:buNone/>
            </a:pPr>
            <a:r>
              <a:rPr lang="en-GB" sz="1800" b="1" i="1" dirty="0" smtClean="0">
                <a:solidFill>
                  <a:srgbClr val="7030A0"/>
                </a:solidFill>
              </a:rPr>
              <a:t>‘the nature of the activities in question </a:t>
            </a:r>
            <a:r>
              <a:rPr lang="en-GB" sz="1800" i="1" dirty="0" smtClean="0"/>
              <a:t>and the context in which they are carried out...  such exclusion...were </a:t>
            </a:r>
            <a:r>
              <a:rPr lang="en-GB" sz="1800" b="1" i="1" dirty="0" smtClean="0">
                <a:solidFill>
                  <a:srgbClr val="7030A0"/>
                </a:solidFill>
              </a:rPr>
              <a:t>proportionate, appropriate and necessary for the purpose of guaranteeing public security.’</a:t>
            </a:r>
            <a:endParaRPr lang="en-GB" sz="1800" i="1" dirty="0" smtClean="0"/>
          </a:p>
          <a:p>
            <a:pPr algn="ctr">
              <a:buNone/>
            </a:pPr>
            <a:r>
              <a:rPr lang="en-GB" sz="1800" i="1" dirty="0" smtClean="0"/>
              <a:t>(MoD, 2010)</a:t>
            </a:r>
            <a:endParaRPr lang="en-GB" sz="1800" dirty="0" smtClean="0"/>
          </a:p>
          <a:p>
            <a:pPr marL="514350" indent="-514350">
              <a:buNone/>
            </a:pPr>
            <a:r>
              <a:rPr lang="en-GB" sz="2500" b="1" dirty="0" smtClean="0">
                <a:solidFill>
                  <a:srgbClr val="7030A0"/>
                </a:solidFill>
              </a:rPr>
              <a:t>3. Women as inferior, burdensome and (of course), ‘hormonal’</a:t>
            </a:r>
          </a:p>
          <a:p>
            <a:pPr algn="ctr"/>
            <a:r>
              <a:rPr lang="en-GB" sz="1800" i="1" dirty="0" smtClean="0"/>
              <a:t>“I think </a:t>
            </a:r>
            <a:r>
              <a:rPr lang="en-GB" sz="1800" i="1" dirty="0" err="1" smtClean="0"/>
              <a:t>teh</a:t>
            </a:r>
            <a:r>
              <a:rPr lang="en-GB" sz="1800" i="1" dirty="0" smtClean="0"/>
              <a:t> [the] </a:t>
            </a:r>
            <a:r>
              <a:rPr lang="en-GB" sz="1800" b="1" i="1" dirty="0" smtClean="0">
                <a:solidFill>
                  <a:srgbClr val="7030A0"/>
                </a:solidFill>
              </a:rPr>
              <a:t>record of women doing anything in combat situations apart from nursing behind the lines is questionable</a:t>
            </a:r>
            <a:r>
              <a:rPr lang="en-GB" sz="1800" i="1" dirty="0" smtClean="0"/>
              <a:t>. As to them walking into combat zones carrying </a:t>
            </a:r>
            <a:r>
              <a:rPr lang="en-GB" sz="1800" b="1" i="1" dirty="0" smtClean="0">
                <a:solidFill>
                  <a:srgbClr val="7030A0"/>
                </a:solidFill>
              </a:rPr>
              <a:t>60lbs of kit</a:t>
            </a:r>
            <a:r>
              <a:rPr lang="en-GB" sz="1800" i="1" dirty="0" smtClean="0"/>
              <a:t>, I think we all know the answer to that one. </a:t>
            </a:r>
            <a:r>
              <a:rPr lang="en-GB" sz="1800" b="1" i="1" dirty="0" smtClean="0">
                <a:solidFill>
                  <a:srgbClr val="7030A0"/>
                </a:solidFill>
              </a:rPr>
              <a:t>Unless they are Fatima Whitbread </a:t>
            </a:r>
            <a:r>
              <a:rPr lang="en-GB" sz="1800" b="1" i="1" dirty="0" err="1" smtClean="0">
                <a:solidFill>
                  <a:srgbClr val="7030A0"/>
                </a:solidFill>
              </a:rPr>
              <a:t>lookalijkes</a:t>
            </a:r>
            <a:r>
              <a:rPr lang="en-GB" sz="1800" b="1" i="1" dirty="0" smtClean="0">
                <a:solidFill>
                  <a:srgbClr val="7030A0"/>
                </a:solidFill>
              </a:rPr>
              <a:t> [lookalikes], they will be sharing their weight around on all the unfortunate male team members.</a:t>
            </a:r>
            <a:r>
              <a:rPr lang="en-GB" sz="1800" i="1" dirty="0" smtClean="0"/>
              <a:t> </a:t>
            </a:r>
            <a:r>
              <a:rPr lang="en-GB" sz="1800" b="1" i="1" dirty="0" smtClean="0">
                <a:solidFill>
                  <a:srgbClr val="7030A0"/>
                </a:solidFill>
              </a:rPr>
              <a:t>Not sure I'd give a weapon to a hormonal woman either</a:t>
            </a:r>
            <a:r>
              <a:rPr lang="en-GB" sz="1800" i="1" dirty="0" smtClean="0"/>
              <a:t>...”</a:t>
            </a:r>
          </a:p>
          <a:p>
            <a:pPr algn="ctr">
              <a:buNone/>
            </a:pPr>
            <a:r>
              <a:rPr lang="en-GB" sz="1700" i="1" dirty="0" smtClean="0"/>
              <a:t>(Thread comment from The Standard, 2013)</a:t>
            </a:r>
          </a:p>
          <a:p>
            <a:r>
              <a:rPr lang="en-GB" sz="2500" dirty="0" smtClean="0"/>
              <a:t>Advertising campaigns largely centre on the </a:t>
            </a:r>
            <a:r>
              <a:rPr lang="en-GB" sz="2500" b="1" dirty="0" smtClean="0">
                <a:solidFill>
                  <a:srgbClr val="7030A0"/>
                </a:solidFill>
              </a:rPr>
              <a:t>‘It’s a State of Mind’ </a:t>
            </a:r>
            <a:r>
              <a:rPr lang="en-GB" sz="2500" dirty="0" smtClean="0"/>
              <a:t>Slogan</a:t>
            </a:r>
          </a:p>
          <a:p>
            <a:pPr>
              <a:buNone/>
            </a:pPr>
            <a:endParaRPr lang="en-GB" dirty="0" smtClean="0"/>
          </a:p>
          <a:p>
            <a:pPr>
              <a:buNone/>
            </a:pPr>
            <a:endParaRPr lang="en-GB" sz="1800"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dn.fotopedia.com/flickr-3268871079-hd.jpg"/>
          <p:cNvPicPr>
            <a:picLocks noChangeAspect="1" noChangeArrowheads="1"/>
          </p:cNvPicPr>
          <p:nvPr/>
        </p:nvPicPr>
        <p:blipFill>
          <a:blip r:embed="rId3" cstate="print">
            <a:clrChange>
              <a:clrFrom>
                <a:srgbClr val="352F1A"/>
              </a:clrFrom>
              <a:clrTo>
                <a:srgbClr val="352F1A">
                  <a:alpha val="0"/>
                </a:srgbClr>
              </a:clrTo>
            </a:clrChange>
            <a:lum bright="70000" contrast="-70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ln w="38100">
            <a:solidFill>
              <a:schemeClr val="tx1"/>
            </a:solidFill>
          </a:ln>
        </p:spPr>
        <p:txBody>
          <a:bodyPr/>
          <a:lstStyle/>
          <a:p>
            <a:r>
              <a:rPr lang="en-GB" dirty="0" smtClean="0"/>
              <a:t>Analysis: The Royal Marines(1)</a:t>
            </a:r>
            <a:endParaRPr lang="en-GB" dirty="0"/>
          </a:p>
        </p:txBody>
      </p:sp>
      <p:sp>
        <p:nvSpPr>
          <p:cNvPr id="3" name="Content Placeholder 2"/>
          <p:cNvSpPr>
            <a:spLocks noGrp="1"/>
          </p:cNvSpPr>
          <p:nvPr>
            <p:ph idx="1"/>
          </p:nvPr>
        </p:nvSpPr>
        <p:spPr>
          <a:xfrm>
            <a:off x="457200" y="1600200"/>
            <a:ext cx="8229600" cy="5257800"/>
          </a:xfrm>
          <a:ln w="38100">
            <a:solidFill>
              <a:schemeClr val="tx1"/>
            </a:solidFill>
          </a:ln>
        </p:spPr>
        <p:txBody>
          <a:bodyPr>
            <a:normAutofit/>
          </a:bodyPr>
          <a:lstStyle/>
          <a:p>
            <a:pPr>
              <a:buNone/>
            </a:pPr>
            <a:r>
              <a:rPr lang="en-GB" dirty="0" smtClean="0"/>
              <a:t> ‘Its a State of mind’</a:t>
            </a:r>
          </a:p>
          <a:p>
            <a:pPr algn="r">
              <a:buNone/>
            </a:pPr>
            <a:endParaRPr lang="en-GB" dirty="0"/>
          </a:p>
        </p:txBody>
      </p:sp>
      <p:pic>
        <p:nvPicPr>
          <p:cNvPr id="1029" name="Picture 5" descr="http://files.coloribus.com/files/adsarchive/part_450/4508305/file/royal-marines-commandos-recruitment-sick-small-91079.jpg"/>
          <p:cNvPicPr>
            <a:picLocks noChangeAspect="1" noChangeArrowheads="1"/>
          </p:cNvPicPr>
          <p:nvPr/>
        </p:nvPicPr>
        <p:blipFill>
          <a:blip r:embed="rId4" cstate="print"/>
          <a:srcRect/>
          <a:stretch>
            <a:fillRect/>
          </a:stretch>
        </p:blipFill>
        <p:spPr bwMode="auto">
          <a:xfrm>
            <a:off x="251520" y="2132856"/>
            <a:ext cx="5715000" cy="3829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6" name="Text Box 3"/>
          <p:cNvSpPr txBox="1">
            <a:spLocks noChangeArrowheads="1"/>
          </p:cNvSpPr>
          <p:nvPr/>
        </p:nvSpPr>
        <p:spPr bwMode="auto">
          <a:xfrm>
            <a:off x="539552" y="6021288"/>
            <a:ext cx="5256584" cy="707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cs typeface="Arial" pitchFamily="34" charset="0"/>
              </a:rPr>
              <a:t>‘There's another 30 miles to run. What else can you come up with?’</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6012160" y="2780928"/>
            <a:ext cx="2736304" cy="2554545"/>
          </a:xfrm>
          <a:prstGeom prst="rect">
            <a:avLst/>
          </a:prstGeom>
          <a:noFill/>
        </p:spPr>
        <p:txBody>
          <a:bodyPr wrap="square" rtlCol="0">
            <a:spAutoFit/>
          </a:bodyPr>
          <a:lstStyle/>
          <a:p>
            <a:pPr>
              <a:buFont typeface="Arial" pitchFamily="34" charset="0"/>
              <a:buChar char="•"/>
            </a:pPr>
            <a:r>
              <a:rPr lang="en-GB" sz="2000" b="1" dirty="0" smtClean="0">
                <a:solidFill>
                  <a:srgbClr val="7030A0"/>
                </a:solidFill>
              </a:rPr>
              <a:t>Advertising mark, identity of a ‘good</a:t>
            </a:r>
            <a:r>
              <a:rPr lang="en-GB" sz="2000" b="1" dirty="0" smtClean="0">
                <a:solidFill>
                  <a:srgbClr val="7030A0"/>
                </a:solidFill>
              </a:rPr>
              <a:t>’ Marine</a:t>
            </a:r>
            <a:r>
              <a:rPr lang="en-GB" sz="2000" dirty="0" smtClean="0"/>
              <a:t>:</a:t>
            </a:r>
          </a:p>
          <a:p>
            <a:pPr marL="342900" indent="-342900">
              <a:buFont typeface="+mj-lt"/>
              <a:buAutoNum type="arabicPeriod"/>
            </a:pPr>
            <a:r>
              <a:rPr lang="en-GB" sz="2000" dirty="0" smtClean="0"/>
              <a:t>Competitive</a:t>
            </a:r>
          </a:p>
          <a:p>
            <a:pPr marL="342900" indent="-342900">
              <a:buFont typeface="+mj-lt"/>
              <a:buAutoNum type="arabicPeriod"/>
            </a:pPr>
            <a:r>
              <a:rPr lang="en-GB" sz="2000" dirty="0" smtClean="0"/>
              <a:t>Overcoming perceived barriers</a:t>
            </a:r>
          </a:p>
          <a:p>
            <a:pPr marL="342900" indent="-342900">
              <a:buFont typeface="+mj-lt"/>
              <a:buAutoNum type="arabicPeriod"/>
            </a:pPr>
            <a:r>
              <a:rPr lang="en-GB" sz="2000" dirty="0" smtClean="0"/>
              <a:t>Have initiative</a:t>
            </a:r>
          </a:p>
          <a:p>
            <a:pPr marL="342900" indent="-342900">
              <a:buFont typeface="+mj-lt"/>
              <a:buAutoNum type="arabicPeriod"/>
            </a:pPr>
            <a:r>
              <a:rPr lang="en-GB" sz="2000" dirty="0" smtClean="0"/>
              <a:t>Obedient</a:t>
            </a:r>
          </a:p>
        </p:txBody>
      </p:sp>
      <p:sp>
        <p:nvSpPr>
          <p:cNvPr id="13" name="TextBox 12"/>
          <p:cNvSpPr txBox="1"/>
          <p:nvPr/>
        </p:nvSpPr>
        <p:spPr>
          <a:xfrm>
            <a:off x="6012160" y="3933056"/>
            <a:ext cx="2736304" cy="2831544"/>
          </a:xfrm>
          <a:prstGeom prst="rect">
            <a:avLst/>
          </a:prstGeom>
          <a:noFill/>
        </p:spPr>
        <p:txBody>
          <a:bodyPr wrap="square" rtlCol="0">
            <a:spAutoFit/>
          </a:bodyPr>
          <a:lstStyle/>
          <a:p>
            <a:pPr>
              <a:buFont typeface="Arial" pitchFamily="34" charset="0"/>
              <a:buChar char="•"/>
            </a:pPr>
            <a:r>
              <a:rPr lang="en-GB" sz="2000" dirty="0" smtClean="0"/>
              <a:t>Functions to </a:t>
            </a:r>
            <a:r>
              <a:rPr lang="en-GB" sz="2000" b="1" dirty="0" smtClean="0">
                <a:solidFill>
                  <a:srgbClr val="7030A0"/>
                </a:solidFill>
              </a:rPr>
              <a:t>‘sell’ images about being a ‘real’ masculine male</a:t>
            </a:r>
            <a:r>
              <a:rPr lang="en-GB" sz="2000" dirty="0" smtClean="0"/>
              <a:t>, with </a:t>
            </a:r>
            <a:r>
              <a:rPr lang="en-GB" sz="2000" b="1" dirty="0" smtClean="0">
                <a:solidFill>
                  <a:srgbClr val="7030A0"/>
                </a:solidFill>
              </a:rPr>
              <a:t>a ‘real’ masculine career, </a:t>
            </a:r>
            <a:r>
              <a:rPr lang="en-GB" sz="2000" dirty="0" smtClean="0"/>
              <a:t>and pose as a </a:t>
            </a:r>
            <a:r>
              <a:rPr lang="en-GB" sz="2000" b="1" dirty="0" smtClean="0">
                <a:solidFill>
                  <a:srgbClr val="7030A0"/>
                </a:solidFill>
              </a:rPr>
              <a:t>challenge to be accepted </a:t>
            </a:r>
            <a:r>
              <a:rPr lang="en-GB" sz="2000" dirty="0" smtClean="0"/>
              <a:t>(to those deemed special enough)</a:t>
            </a:r>
          </a:p>
          <a:p>
            <a:endParaRPr lang="en-GB" dirty="0" smtClean="0"/>
          </a:p>
        </p:txBody>
      </p:sp>
      <p:sp>
        <p:nvSpPr>
          <p:cNvPr id="9" name="Rectangle 8"/>
          <p:cNvSpPr/>
          <p:nvPr/>
        </p:nvSpPr>
        <p:spPr>
          <a:xfrm>
            <a:off x="6012160" y="1772816"/>
            <a:ext cx="3131840" cy="1015663"/>
          </a:xfrm>
          <a:prstGeom prst="rect">
            <a:avLst/>
          </a:prstGeom>
          <a:solidFill>
            <a:schemeClr val="accent2">
              <a:lumMod val="20000"/>
              <a:lumOff val="80000"/>
            </a:schemeClr>
          </a:solidFill>
          <a:ln w="38100">
            <a:solidFill>
              <a:schemeClr val="tx1"/>
            </a:solidFill>
          </a:ln>
        </p:spPr>
        <p:txBody>
          <a:bodyPr wrap="square">
            <a:spAutoFit/>
          </a:bodyPr>
          <a:lstStyle/>
          <a:p>
            <a:pPr algn="ctr"/>
            <a:r>
              <a:rPr lang="en-GB" sz="2000" dirty="0" smtClean="0"/>
              <a:t>“Ads are loaded with images of ways to be” </a:t>
            </a:r>
          </a:p>
          <a:p>
            <a:pPr algn="ctr"/>
            <a:r>
              <a:rPr lang="en-GB" sz="2000" dirty="0" smtClean="0"/>
              <a:t>(Williamson 1978, 13).</a:t>
            </a:r>
            <a:endParaRPr lang="en-GB" sz="2000" dirty="0"/>
          </a:p>
        </p:txBody>
      </p:sp>
      <p:sp>
        <p:nvSpPr>
          <p:cNvPr id="10" name="Oval 9"/>
          <p:cNvSpPr/>
          <p:nvPr/>
        </p:nvSpPr>
        <p:spPr>
          <a:xfrm>
            <a:off x="2051720" y="6381328"/>
            <a:ext cx="576064" cy="476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1048</TotalTime>
  <Words>2772</Words>
  <Application>Microsoft Office PowerPoint</Application>
  <PresentationFormat>On-screen Show (4:3)</PresentationFormat>
  <Paragraphs>163</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Military ‘Manliness’:  The Construction of Masculinity and Emotional Expression within Ministry of Defence Advertising Campaigns </vt:lpstr>
      <vt:lpstr>Aims and Background:</vt:lpstr>
      <vt:lpstr>Previous Research(1):</vt:lpstr>
      <vt:lpstr>Previous Research(2):</vt:lpstr>
      <vt:lpstr>Method:</vt:lpstr>
      <vt:lpstr>Background: The Royal Marines(1)</vt:lpstr>
      <vt:lpstr>Background: The Royal Marines(2)</vt:lpstr>
      <vt:lpstr>Background: The Royal Marines(3)</vt:lpstr>
      <vt:lpstr>Analysis: The Royal Marines(1)</vt:lpstr>
      <vt:lpstr>Analysis: The Royal Marines(2)</vt:lpstr>
      <vt:lpstr>Analysis: The Royal Marines(3)</vt:lpstr>
      <vt:lpstr>Analysis: The Royal Marines(3)</vt:lpstr>
      <vt:lpstr>Discussion</vt:lpstr>
      <vt:lpstr>Final Thoughts</vt:lpstr>
      <vt:lpstr>Thank you for listening!</vt:lpstr>
      <vt:lpstr>Slide 16</vt:lpstr>
    </vt:vector>
  </TitlesOfParts>
  <Company>University of Northampton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Staff</dc:creator>
  <cp:lastModifiedBy>Staff</cp:lastModifiedBy>
  <cp:revision>108</cp:revision>
  <dcterms:created xsi:type="dcterms:W3CDTF">2013-07-03T12:00:52Z</dcterms:created>
  <dcterms:modified xsi:type="dcterms:W3CDTF">2013-07-11T07:39:24Z</dcterms:modified>
</cp:coreProperties>
</file>